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3" r:id="rId5"/>
    <p:sldId id="293" r:id="rId6"/>
    <p:sldId id="264" r:id="rId7"/>
    <p:sldId id="283" r:id="rId8"/>
    <p:sldId id="265" r:id="rId9"/>
    <p:sldId id="294" r:id="rId10"/>
    <p:sldId id="287" r:id="rId11"/>
    <p:sldId id="284" r:id="rId12"/>
    <p:sldId id="285" r:id="rId13"/>
    <p:sldId id="267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88" r:id="rId22"/>
    <p:sldId id="279" r:id="rId23"/>
    <p:sldId id="280" r:id="rId24"/>
    <p:sldId id="281" r:id="rId25"/>
    <p:sldId id="289" r:id="rId26"/>
    <p:sldId id="290" r:id="rId27"/>
    <p:sldId id="291" r:id="rId28"/>
    <p:sldId id="292" r:id="rId29"/>
    <p:sldId id="26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9F9F9"/>
    <a:srgbClr val="34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8039" autoAdjust="0"/>
  </p:normalViewPr>
  <p:slideViewPr>
    <p:cSldViewPr>
      <p:cViewPr varScale="1">
        <p:scale>
          <a:sx n="110" d="100"/>
          <a:sy n="11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A-4F0A-897E-1531B55C9A6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A-4F0A-897E-1531B55C9A6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9999</c:v>
                </c:pt>
                <c:pt idx="1">
                  <c:v>25016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A-4F0A-897E-1531B55C9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F-4793-9891-3D1790852C4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F-4793-9891-3D1790852C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F-4793-9891-3D1790852C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F-4793-9891-3D1790852C4D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DF-4793-9891-3D1790852C4D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4345</c:v>
                </c:pt>
                <c:pt idx="1">
                  <c:v>12031</c:v>
                </c:pt>
                <c:pt idx="2">
                  <c:v>2136</c:v>
                </c:pt>
                <c:pt idx="3">
                  <c:v>3416</c:v>
                </c:pt>
                <c:pt idx="4" formatCode="General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DF-4793-9891-3D179085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70" y="6021288"/>
            <a:ext cx="777986" cy="7001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62" y="6104958"/>
            <a:ext cx="658416" cy="6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43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7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24083"/>
            <a:ext cx="792088" cy="21544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92076"/>
            <a:ext cx="1203240" cy="41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76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79338"/>
            <a:ext cx="640072" cy="5760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159111"/>
            <a:ext cx="658416" cy="6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46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19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54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43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1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40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FF3A-6E6B-4049-8DA9-62C0957967F6}" type="datetimeFigureOut">
              <a:rPr lang="ko-KR" altLang="en-US" smtClean="0"/>
              <a:pPr/>
              <a:t>2019-10-22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485F-F03C-4381-92A3-C93CDB3EE7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50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4.pn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4.pn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gif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856816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P-SCANV3</a:t>
            </a:r>
            <a:endParaRPr lang="ko-KR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1" y="1116033"/>
            <a:ext cx="6301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u="sng" spc="-150" dirty="0">
                <a:solidFill>
                  <a:schemeClr val="bg1"/>
                </a:solidFill>
                <a:latin typeface="+mj-lt"/>
              </a:rPr>
              <a:t>전자문서 개인정보비식별화 솔루션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056" y="2199170"/>
            <a:ext cx="118864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b="1" spc="-15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1"/>
                </a:solidFill>
                <a:latin typeface="+mj-lt"/>
              </a:rPr>
              <a:t>2019. 09</a:t>
            </a:r>
          </a:p>
        </p:txBody>
      </p:sp>
    </p:spTree>
    <p:extLst>
      <p:ext uri="{BB962C8B-B14F-4D97-AF65-F5344CB8AC3E}">
        <p14:creationId xmlns:p14="http://schemas.microsoft.com/office/powerpoint/2010/main" val="284968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>
          <a:xfrm>
            <a:off x="179792" y="1095193"/>
            <a:ext cx="8784000" cy="5313395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30880" y="1250048"/>
            <a:ext cx="3600000" cy="306744"/>
            <a:chOff x="4824250" y="4358933"/>
            <a:chExt cx="3600000" cy="252000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제품 구성 별 특징</a:t>
              </a:r>
            </a:p>
          </p:txBody>
        </p:sp>
        <p:sp>
          <p:nvSpPr>
            <p:cNvPr id="20" name="타원 19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348502" y="4171369"/>
            <a:ext cx="8372693" cy="1872208"/>
            <a:chOff x="7164288" y="4483574"/>
            <a:chExt cx="8372693" cy="1872208"/>
          </a:xfrm>
        </p:grpSpPr>
        <p:grpSp>
          <p:nvGrpSpPr>
            <p:cNvPr id="24" name="그룹 23"/>
            <p:cNvGrpSpPr/>
            <p:nvPr/>
          </p:nvGrpSpPr>
          <p:grpSpPr>
            <a:xfrm>
              <a:off x="7182000" y="4483574"/>
              <a:ext cx="8354981" cy="1872208"/>
              <a:chOff x="540001" y="3262903"/>
              <a:chExt cx="8354981" cy="1872208"/>
            </a:xfrm>
          </p:grpSpPr>
          <p:sp>
            <p:nvSpPr>
              <p:cNvPr id="26" name="모서리가 둥근 직사각형 25"/>
              <p:cNvSpPr/>
              <p:nvPr/>
            </p:nvSpPr>
            <p:spPr>
              <a:xfrm>
                <a:off x="542981" y="3631344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007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B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이용자 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PC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 설치하여 전자문서에 포함된 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개인정보만을 검출하여 제거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할 수 있는 프로그램</a:t>
                </a:r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542982" y="4167227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007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B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인터넷을 통해 항상 최신 버전을 유지할 수 있으며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PDF/HWP/WORD 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파일 내의 개인정보를 검사하고 제거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하여 </a:t>
                </a:r>
                <a:endParaRPr kumimoji="0" lang="en-US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BA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새로운 파일로 저장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0001" y="3262903"/>
                <a:ext cx="3923998" cy="192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400" b="1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개인정보자동검출기 </a:t>
                </a:r>
                <a:r>
                  <a:rPr kumimoji="0" lang="en-US" altLang="ko-KR" sz="1400" b="1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Manager/Agent </a:t>
                </a:r>
                <a:r>
                  <a:rPr kumimoji="0" lang="ko-KR" altLang="en-US" sz="1400" b="1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버전은</a:t>
                </a: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542892" y="4703111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007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B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사용자의 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PC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나 파일서버 등에 설치하는 프로그램으로 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ActiveX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와 같은 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웹 접근성 제약을 받지 않음</a:t>
                </a:r>
                <a:endParaRPr kumimoji="0" lang="en-US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" name="직사각형 1"/>
            <p:cNvSpPr/>
            <p:nvPr/>
          </p:nvSpPr>
          <p:spPr>
            <a:xfrm>
              <a:off x="7164288" y="4724049"/>
              <a:ext cx="8352000" cy="5754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348592" y="1887342"/>
            <a:ext cx="8372693" cy="1872208"/>
            <a:chOff x="7164288" y="4483574"/>
            <a:chExt cx="8372693" cy="1872208"/>
          </a:xfrm>
        </p:grpSpPr>
        <p:grpSp>
          <p:nvGrpSpPr>
            <p:cNvPr id="43" name="그룹 42"/>
            <p:cNvGrpSpPr/>
            <p:nvPr/>
          </p:nvGrpSpPr>
          <p:grpSpPr>
            <a:xfrm>
              <a:off x="7182000" y="4483574"/>
              <a:ext cx="8354981" cy="1872208"/>
              <a:chOff x="540001" y="3262903"/>
              <a:chExt cx="8354981" cy="1872208"/>
            </a:xfrm>
          </p:grpSpPr>
          <p:sp>
            <p:nvSpPr>
              <p:cNvPr id="45" name="모서리가 둥근 직사각형 44"/>
              <p:cNvSpPr/>
              <p:nvPr/>
            </p:nvSpPr>
            <p:spPr>
              <a:xfrm>
                <a:off x="542981" y="3631344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B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JAVA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로 개발되어 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OS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 의존적이지 않음</a:t>
                </a: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542982" y="4167227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B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/>
                    <a:ea typeface="맑은 고딕" panose="020B0503020000020004" pitchFamily="50" charset="-127"/>
                  </a:rPr>
                  <a:t>Spring </a:t>
                </a: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/>
                    <a:ea typeface="맑은 고딕" panose="020B0503020000020004" pitchFamily="50" charset="-127"/>
                  </a:rPr>
                  <a:t>기반으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로 개발되었으며 </a:t>
                </a:r>
                <a:r>
                  <a:rPr kumimoji="0" lang="en-US" altLang="ko-K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ActiveX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와 같은 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웹 접근성 제약을 받지 않음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0001" y="3262903"/>
                <a:ext cx="3923998" cy="192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400" b="1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9BBB5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개인정보 자동검출기 </a:t>
                </a:r>
                <a:r>
                  <a:rPr kumimoji="0" lang="en-US" altLang="ko-KR" sz="1400" b="1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9BBB5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Server </a:t>
                </a:r>
                <a:r>
                  <a:rPr kumimoji="0" lang="ko-KR" altLang="en-US" sz="1400" b="1" i="0" u="none" strike="noStrike" kern="1200" cap="none" spc="-30" normalizeH="0" baseline="0" noProof="0" dirty="0">
                    <a:ln>
                      <a:noFill/>
                    </a:ln>
                    <a:solidFill>
                      <a:srgbClr val="9BBB5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버전은</a:t>
                </a:r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542892" y="4703111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marR="0" lvl="0" indent="-1714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70BA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문서관리 및 전자결재 시스템 등 타 시스템과 연계</a:t>
                </a:r>
                <a:r>
                  <a:rPr kumimoji="0" lang="ko-KR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하여 유통되는 전자문서 내 개인 정보자동검출기능 제공 가능함</a:t>
                </a:r>
                <a:endParaRPr kumimoji="0" lang="en-US" altLang="ko-K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44" name="직사각형 43"/>
            <p:cNvSpPr/>
            <p:nvPr/>
          </p:nvSpPr>
          <p:spPr>
            <a:xfrm>
              <a:off x="7164288" y="4724049"/>
              <a:ext cx="8352000" cy="5754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3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3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12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1" y="33265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Ⅱ-2.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제품 구성</a:t>
            </a:r>
          </a:p>
        </p:txBody>
      </p:sp>
    </p:spTree>
    <p:extLst>
      <p:ext uri="{BB962C8B-B14F-4D97-AF65-F5344CB8AC3E}">
        <p14:creationId xmlns:p14="http://schemas.microsoft.com/office/powerpoint/2010/main" val="174807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Ⅱ-2. </a:t>
            </a:r>
            <a:r>
              <a:rPr lang="ko-KR" altLang="en-US" sz="2400" b="1" spc="-15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제품 구성</a:t>
            </a:r>
            <a:endParaRPr kumimoji="0" lang="ko-KR" altLang="en-US" sz="2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79792" y="1124744"/>
            <a:ext cx="8784000" cy="1728192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독립적으로 동작하며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고객사의 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H/W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 당사가 제공하는 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H/W</a:t>
            </a: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에 장착되어 동작하는 방식</a:t>
            </a:r>
            <a:endParaRPr lang="en-US" altLang="ko-KR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허용된 사용자가 검사할 문서파일을 업로드하고 개인정보 검출 및 비식별화한 후 다운로드 받을 수 있도록 함</a:t>
            </a:r>
            <a:r>
              <a:rPr lang="en-US" altLang="ko-KR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30880" y="1250048"/>
            <a:ext cx="3600000" cy="306744"/>
            <a:chOff x="4824250" y="4358933"/>
            <a:chExt cx="3600000" cy="252000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kern="0" spc="-30" dirty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P-SCAN Server</a:t>
              </a:r>
              <a:endParaRPr kumimoji="0" lang="ko-KR" altLang="en-US" sz="18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9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67411"/>
              </p:ext>
            </p:extLst>
          </p:nvPr>
        </p:nvGraphicFramePr>
        <p:xfrm>
          <a:off x="5436096" y="3501008"/>
          <a:ext cx="3312087" cy="19163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설 명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운영체제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Linux (kernel 2.6</a:t>
                      </a:r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이상</a:t>
                      </a:r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하드디스크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500G </a:t>
                      </a:r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이상 여유공간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메모리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8G </a:t>
                      </a:r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err="1">
                          <a:latin typeface="+mn-ea"/>
                          <a:ea typeface="+mn-ea"/>
                        </a:rPr>
                        <a:t>사용플랫폼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JDK1.7, Spring v3.0.1</a:t>
                      </a:r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4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필요</a:t>
                      </a:r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S/W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Tomcat8, </a:t>
                      </a:r>
                      <a:r>
                        <a:rPr lang="en-US" altLang="ko-KR" sz="1100" dirty="0" err="1">
                          <a:latin typeface="+mn-ea"/>
                          <a:ea typeface="+mn-ea"/>
                        </a:rPr>
                        <a:t>mariaDB</a:t>
                      </a:r>
                      <a:r>
                        <a:rPr lang="en-US" altLang="ko-KR" sz="1100" dirty="0">
                          <a:latin typeface="+mn-ea"/>
                          <a:ea typeface="+mn-ea"/>
                        </a:rPr>
                        <a:t> 10.1 </a:t>
                      </a:r>
                      <a:r>
                        <a:rPr lang="ko-KR" altLang="en-US" sz="1100" dirty="0"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3140969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100" b="1" dirty="0"/>
              <a:t> </a:t>
            </a:r>
            <a:r>
              <a:rPr lang="ko-KR" altLang="en-US" sz="1100" b="1" dirty="0"/>
              <a:t>고객사</a:t>
            </a:r>
            <a:r>
              <a:rPr lang="en-US" altLang="ko-KR" sz="1100" b="1" dirty="0"/>
              <a:t> H/W </a:t>
            </a:r>
            <a:r>
              <a:rPr lang="ko-KR" altLang="en-US" sz="1100" b="1" dirty="0"/>
              <a:t>사용시</a:t>
            </a:r>
            <a:r>
              <a:rPr lang="en-US" altLang="ko-KR" sz="1100" b="1" dirty="0"/>
              <a:t> </a:t>
            </a:r>
            <a:r>
              <a:rPr lang="ko-KR" altLang="en-US" sz="1100" b="1" dirty="0"/>
              <a:t>최소 사양 및 준비사항 </a:t>
            </a:r>
            <a:endParaRPr lang="en-US" altLang="ko-KR" sz="1100" b="1" dirty="0"/>
          </a:p>
          <a:p>
            <a:endParaRPr lang="ko-KR" alt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118859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100" b="1" dirty="0"/>
              <a:t> P-SCAN Server </a:t>
            </a:r>
            <a:r>
              <a:rPr lang="ko-KR" altLang="en-US" sz="1100" b="1" dirty="0" err="1"/>
              <a:t>제품군</a:t>
            </a:r>
            <a:endParaRPr lang="ko-KR" altLang="en-US" sz="11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43531"/>
              </p:ext>
            </p:extLst>
          </p:nvPr>
        </p:nvGraphicFramePr>
        <p:xfrm>
          <a:off x="251520" y="3501008"/>
          <a:ext cx="4896545" cy="2702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구</a:t>
                      </a:r>
                      <a:r>
                        <a:rPr lang="en-US" altLang="ko-KR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분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P-SCAN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Server    Light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P-SCAN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Server      Standard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P-SCAN Server    Enterprise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1100" b="0" i="0" dirty="0">
                          <a:latin typeface="+mn-lt"/>
                        </a:rPr>
                        <a:t>모델명</a:t>
                      </a:r>
                      <a:endParaRPr lang="en-US" sz="11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SuperServer</a:t>
                      </a:r>
                      <a:r>
                        <a:rPr lang="en-US" sz="1000" dirty="0"/>
                        <a:t> 5019S </a:t>
                      </a:r>
                    </a:p>
                    <a:p>
                      <a:r>
                        <a:rPr lang="en-US" sz="1000" dirty="0"/>
                        <a:t>(1U </a:t>
                      </a:r>
                      <a:r>
                        <a:rPr lang="en-US" sz="1000" dirty="0" err="1"/>
                        <a:t>Rackmount</a:t>
                      </a:r>
                      <a:r>
                        <a:rPr lang="en-US" sz="1000" dirty="0"/>
                        <a:t> System)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SuperServer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5019P (1U Rackmount System)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SuperServer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6029P (2U Rackmount System)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+mn-lt"/>
                        </a:rPr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/>
                        <a:t>Intel® </a:t>
                      </a:r>
                      <a:r>
                        <a:rPr lang="it-IT" sz="1000" dirty="0" err="1"/>
                        <a:t>Xeon</a:t>
                      </a:r>
                      <a:r>
                        <a:rPr lang="it-IT" sz="1000" dirty="0"/>
                        <a:t>® Processor E3-1220 v6 (4-Cores, 8M Cache, 3.0 GHz)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Intel® Xeon® Silver 4110 Processor (8Cores, 11M Cache, 2.10 GHz)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pt-B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Intel® Xeon® Silver 4110 Processor (8Cores, 11M Cache, 2.10 GHz)*2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1100" b="0" i="0" dirty="0">
                          <a:latin typeface="+mn-lt"/>
                        </a:rPr>
                        <a:t>메모리</a:t>
                      </a:r>
                      <a:endParaRPr lang="en-US" sz="11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2TB SATA3*2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2TB SATA3*4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300GB SAS*2</a:t>
                      </a:r>
                    </a:p>
                    <a:p>
                      <a:pPr marL="0" algn="l" defTabSz="914400" rtl="0" eaLnBrk="1" latinLnBrk="1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2TB SATA3 *6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1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사용자수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동시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User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동시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동시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User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776029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70" y="5919088"/>
            <a:ext cx="3432178" cy="4095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445633"/>
            <a:ext cx="348026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Ⅱ-2. </a:t>
            </a:r>
            <a:r>
              <a:rPr kumimoji="0" lang="ko-KR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제품 구성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9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79792" y="1124744"/>
            <a:ext cx="8784000" cy="1728192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lvl="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고객사의 사용자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PC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나 서버에서 관리자가 정한 정책기반으로 개인정보 </a:t>
            </a:r>
            <a:r>
              <a:rPr lang="ko-KR" altLang="en-US" dirty="0" err="1">
                <a:solidFill>
                  <a:prstClr val="black"/>
                </a:solidFill>
                <a:ea typeface="맑은 고딕" panose="020B0503020000020004" pitchFamily="50" charset="-127"/>
              </a:rPr>
              <a:t>자동검출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/ </a:t>
            </a:r>
            <a:r>
              <a:rPr lang="ko-KR" altLang="en-US" dirty="0" err="1">
                <a:solidFill>
                  <a:prstClr val="black"/>
                </a:solidFill>
                <a:ea typeface="맑은 고딕" panose="020B0503020000020004" pitchFamily="50" charset="-127"/>
              </a:rPr>
              <a:t>비식별화를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스케줄에 의한 수행 또는 즉시 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수행하는 방식</a:t>
            </a:r>
            <a:endParaRPr lang="en-US" altLang="ko-KR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285750" lvl="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Manager/Agent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로 구성되어 있으며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, Manager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는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Linux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상에서 동작하며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, Agent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는 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PC</a:t>
            </a:r>
            <a:r>
              <a:rPr lang="ko-KR" altLang="en-US" dirty="0">
                <a:solidFill>
                  <a:prstClr val="black"/>
                </a:solidFill>
                <a:ea typeface="맑은 고딕" panose="020B0503020000020004" pitchFamily="50" charset="-127"/>
              </a:rPr>
              <a:t>를 지원한다</a:t>
            </a:r>
            <a:r>
              <a:rPr lang="en-US" altLang="ko-KR" dirty="0">
                <a:solidFill>
                  <a:prstClr val="black"/>
                </a:solidFill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30880" y="1250048"/>
            <a:ext cx="3600000" cy="306744"/>
            <a:chOff x="4824250" y="4358933"/>
            <a:chExt cx="3600000" cy="252000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kern="0" spc="-30" dirty="0">
                  <a:solidFill>
                    <a:prstClr val="white"/>
                  </a:solidFill>
                  <a:ea typeface="맑은 고딕" panose="020B0503020000020004" pitchFamily="50" charset="-127"/>
                </a:rPr>
                <a:t>P-SCAN Manager/Agent</a:t>
              </a:r>
              <a:endParaRPr kumimoji="0" lang="ko-KR" altLang="en-US" sz="18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50" charset="-127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나눔바른고딕"/>
                <a:cs typeface="+mn-cs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나눔바른고딕"/>
                <a:cs typeface="+mn-cs"/>
              </a:endParaRPr>
            </a:p>
          </p:txBody>
        </p:sp>
      </p:grp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03374"/>
              </p:ext>
            </p:extLst>
          </p:nvPr>
        </p:nvGraphicFramePr>
        <p:xfrm>
          <a:off x="179793" y="3664942"/>
          <a:ext cx="3312087" cy="19163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 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설 명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운영체제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Linux (kernel 2.6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하드디스크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500G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 여유공간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2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메모리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8G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사용플랫폼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JDK1.7, Spring v3.0.1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48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필요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S/W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Tomcat8, </a:t>
                      </a:r>
                      <a:r>
                        <a:rPr lang="en-US" altLang="ko-KR" sz="11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mariaDB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10.1 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821" y="3267792"/>
            <a:ext cx="333405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altLang="ko-KR" sz="1100" b="1" dirty="0"/>
              <a:t> Manager </a:t>
            </a:r>
            <a:r>
              <a:rPr lang="ko-KR" altLang="en-US" sz="1100" b="1" dirty="0"/>
              <a:t>탑재 </a:t>
            </a:r>
            <a:r>
              <a:rPr lang="en-US" altLang="ko-KR" sz="1100" b="1" dirty="0"/>
              <a:t>H/W </a:t>
            </a:r>
            <a:r>
              <a:rPr lang="ko-KR" altLang="en-US" sz="1100" b="1" dirty="0"/>
              <a:t>최소 사양 및 준비사항 </a:t>
            </a:r>
          </a:p>
        </p:txBody>
      </p:sp>
      <p:pic>
        <p:nvPicPr>
          <p:cNvPr id="2" name="그림 1" descr="Business Management Sign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92" y="4092294"/>
            <a:ext cx="704858" cy="704858"/>
          </a:xfrm>
          <a:prstGeom prst="rect">
            <a:avLst/>
          </a:prstGeom>
        </p:spPr>
      </p:pic>
      <p:pic>
        <p:nvPicPr>
          <p:cNvPr id="4" name="그림 3" descr="Clipart - DB Serv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76136"/>
            <a:ext cx="937174" cy="937174"/>
          </a:xfrm>
          <a:prstGeom prst="rect">
            <a:avLst/>
          </a:prstGeom>
        </p:spPr>
      </p:pic>
      <p:cxnSp>
        <p:nvCxnSpPr>
          <p:cNvPr id="6" name="직선 화살표 연결선 5"/>
          <p:cNvCxnSpPr>
            <a:stCxn id="2" idx="3"/>
            <a:endCxn id="4" idx="1"/>
          </p:cNvCxnSpPr>
          <p:nvPr/>
        </p:nvCxnSpPr>
        <p:spPr>
          <a:xfrm>
            <a:off x="4527850" y="4444723"/>
            <a:ext cx="476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300192" y="3159645"/>
            <a:ext cx="0" cy="2909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4" idx="3"/>
          </p:cNvCxnSpPr>
          <p:nvPr/>
        </p:nvCxnSpPr>
        <p:spPr>
          <a:xfrm>
            <a:off x="5941222" y="4444723"/>
            <a:ext cx="358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300192" y="3861048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7020272" y="3529402"/>
            <a:ext cx="0" cy="331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7668344" y="3529402"/>
            <a:ext cx="0" cy="331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8244408" y="3529402"/>
            <a:ext cx="0" cy="331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300192" y="5373216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020272" y="53732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7658820" y="53732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8244408" y="53732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그림 38" descr="&lt;strong&gt;PC&lt;/strong&gt; / パソコン / コンピュータ - GATAG｜フリーイラスト素材集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082889"/>
            <a:ext cx="519740" cy="397926"/>
          </a:xfrm>
          <a:prstGeom prst="rect">
            <a:avLst/>
          </a:prstGeom>
        </p:spPr>
      </p:pic>
      <p:pic>
        <p:nvPicPr>
          <p:cNvPr id="40" name="그림 39" descr="&lt;strong&gt;PC&lt;/strong&gt; / パソコン / コンピュータ - GATAG｜フリーイラスト素材集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50" y="3068829"/>
            <a:ext cx="519740" cy="397926"/>
          </a:xfrm>
          <a:prstGeom prst="rect">
            <a:avLst/>
          </a:prstGeom>
        </p:spPr>
      </p:pic>
      <p:pic>
        <p:nvPicPr>
          <p:cNvPr id="41" name="그림 40" descr="&lt;strong&gt;PC&lt;/strong&gt; / パソコン / コンピュータ - GATAG｜フリーイラスト素材集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2" y="3071292"/>
            <a:ext cx="519740" cy="397926"/>
          </a:xfrm>
          <a:prstGeom prst="rect">
            <a:avLst/>
          </a:prstGeom>
        </p:spPr>
      </p:pic>
      <p:pic>
        <p:nvPicPr>
          <p:cNvPr id="42" name="그림 41" descr="Clipart - file serv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40" y="5755300"/>
            <a:ext cx="546064" cy="628563"/>
          </a:xfrm>
          <a:prstGeom prst="rect">
            <a:avLst/>
          </a:prstGeom>
        </p:spPr>
      </p:pic>
      <p:pic>
        <p:nvPicPr>
          <p:cNvPr id="43" name="그림 42" descr="무료 벡터 그래픽: 컴퓨터, &lt;strong&gt;메일&lt;/strong&gt; 주소, &lt;strong&gt;메일, 서버&lt;/strong&gt;, 봉투, 워크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3775" y="5771702"/>
            <a:ext cx="477840" cy="670653"/>
          </a:xfrm>
          <a:prstGeom prst="rect">
            <a:avLst/>
          </a:prstGeom>
        </p:spPr>
      </p:pic>
      <p:pic>
        <p:nvPicPr>
          <p:cNvPr id="44" name="그림 43" descr="무료 벡터 그래픽: &lt;strong&gt;서버&lt;/strong&gt;, 웹, 네트워크, 컴퓨터 - Pixabay의 무료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45" y="5771693"/>
            <a:ext cx="432145" cy="607704"/>
          </a:xfrm>
          <a:prstGeom prst="rect">
            <a:avLst/>
          </a:prstGeom>
        </p:spPr>
      </p:pic>
      <p:pic>
        <p:nvPicPr>
          <p:cNvPr id="46" name="그림 45" descr="무료 벡터 그래픽: 돋보기, 검색, 확대, 확대 축소, 증가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0075" y="3248237"/>
            <a:ext cx="229358" cy="229358"/>
          </a:xfrm>
          <a:prstGeom prst="rect">
            <a:avLst/>
          </a:prstGeom>
        </p:spPr>
      </p:pic>
      <p:pic>
        <p:nvPicPr>
          <p:cNvPr id="47" name="그림 46" descr="무료 벡터 그래픽: 돋보기, 검색, 확대, 확대 축소, 증가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7650" y="3233169"/>
            <a:ext cx="229358" cy="229358"/>
          </a:xfrm>
          <a:prstGeom prst="rect">
            <a:avLst/>
          </a:prstGeom>
        </p:spPr>
      </p:pic>
      <p:pic>
        <p:nvPicPr>
          <p:cNvPr id="48" name="그림 47" descr="무료 벡터 그래픽: 돋보기, 검색, 확대, 확대 축소, 증가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316" y="3227851"/>
            <a:ext cx="229358" cy="229358"/>
          </a:xfrm>
          <a:prstGeom prst="rect">
            <a:avLst/>
          </a:prstGeom>
        </p:spPr>
      </p:pic>
      <p:pic>
        <p:nvPicPr>
          <p:cNvPr id="49" name="그림 48" descr="무료 벡터 그래픽: 돋보기, 검색, 확대, 확대 축소, 증가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5593" y="6150997"/>
            <a:ext cx="229358" cy="229358"/>
          </a:xfrm>
          <a:prstGeom prst="rect">
            <a:avLst/>
          </a:prstGeom>
        </p:spPr>
      </p:pic>
      <p:pic>
        <p:nvPicPr>
          <p:cNvPr id="50" name="그림 49" descr="무료 벡터 그래픽: 돋보기, 검색, 확대, 확대 축소, 증가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8286" y="6161398"/>
            <a:ext cx="229358" cy="229358"/>
          </a:xfrm>
          <a:prstGeom prst="rect">
            <a:avLst/>
          </a:prstGeom>
        </p:spPr>
      </p:pic>
      <p:pic>
        <p:nvPicPr>
          <p:cNvPr id="51" name="그림 50" descr="무료 벡터 그래픽: 돋보기, 검색, 확대, 확대 축소, 증가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3674" y="6162076"/>
            <a:ext cx="229358" cy="229358"/>
          </a:xfrm>
          <a:prstGeom prst="rect">
            <a:avLst/>
          </a:prstGeom>
        </p:spPr>
      </p:pic>
      <p:cxnSp>
        <p:nvCxnSpPr>
          <p:cNvPr id="53" name="직선 화살표 연결선 52"/>
          <p:cNvCxnSpPr/>
          <p:nvPr/>
        </p:nvCxnSpPr>
        <p:spPr>
          <a:xfrm flipH="1">
            <a:off x="5941222" y="3477595"/>
            <a:ext cx="806018" cy="74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H="1">
            <a:off x="6010169" y="3529402"/>
            <a:ext cx="1385143" cy="737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H="1">
            <a:off x="6058861" y="3518562"/>
            <a:ext cx="1912515" cy="872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51" idx="0"/>
          </p:cNvCxnSpPr>
          <p:nvPr/>
        </p:nvCxnSpPr>
        <p:spPr>
          <a:xfrm flipH="1" flipV="1">
            <a:off x="6120707" y="4498428"/>
            <a:ext cx="2217646" cy="166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H="1" flipV="1">
            <a:off x="6077681" y="4563574"/>
            <a:ext cx="1559328" cy="1566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flipH="1" flipV="1">
            <a:off x="5998277" y="4649180"/>
            <a:ext cx="901054" cy="1498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14426" y="4345437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정책 수신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38502" y="4797152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정책 설정</a:t>
            </a:r>
          </a:p>
        </p:txBody>
      </p:sp>
    </p:spTree>
    <p:extLst>
      <p:ext uri="{BB962C8B-B14F-4D97-AF65-F5344CB8AC3E}">
        <p14:creationId xmlns:p14="http://schemas.microsoft.com/office/powerpoint/2010/main" val="324764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179792" y="1095193"/>
            <a:ext cx="8784000" cy="5313395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1" y="332656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Ⅱ-3.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기반 기술 정보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30880" y="1250048"/>
            <a:ext cx="3600000" cy="306744"/>
            <a:chOff x="4824250" y="4358933"/>
            <a:chExt cx="3600000" cy="252000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30" dirty="0">
                  <a:solidFill>
                    <a:prstClr val="white"/>
                  </a:solidFill>
                </a:rPr>
                <a:t>특허 정보</a:t>
              </a:r>
            </a:p>
          </p:txBody>
        </p:sp>
        <p:sp>
          <p:nvSpPr>
            <p:cNvPr id="24" name="타원 23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40040" y="1736569"/>
            <a:ext cx="8552440" cy="652443"/>
            <a:chOff x="540588" y="3491460"/>
            <a:chExt cx="4889192" cy="652443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540588" y="3491460"/>
              <a:ext cx="4889192" cy="652443"/>
            </a:xfrm>
            <a:prstGeom prst="roundRect">
              <a:avLst>
                <a:gd name="adj" fmla="val 19553"/>
              </a:avLst>
            </a:pr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algn="ctr"/>
              <a:endParaRPr lang="ko-KR" altLang="en-US" sz="1100" dirty="0">
                <a:solidFill>
                  <a:srgbClr val="4F81BD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0588" y="3583450"/>
              <a:ext cx="4817184" cy="488019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indent="-108000" latinLnBrk="0">
                <a:lnSpc>
                  <a:spcPts val="2000"/>
                </a:lnSpc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b="1" dirty="0" err="1">
                  <a:solidFill>
                    <a:srgbClr val="4F81BD"/>
                  </a:solidFill>
                </a:rPr>
                <a:t>특허명</a:t>
              </a:r>
              <a:r>
                <a:rPr lang="en-US" altLang="ko-KR" sz="1400" b="1" dirty="0">
                  <a:solidFill>
                    <a:srgbClr val="4F81BD"/>
                  </a:solidFill>
                </a:rPr>
                <a:t>: </a:t>
              </a:r>
              <a:r>
                <a:rPr lang="ko-KR" altLang="en-US" sz="1400" b="1" dirty="0">
                  <a:solidFill>
                    <a:srgbClr val="4F81BD"/>
                  </a:solidFill>
                </a:rPr>
                <a:t>개인정보를 보호하는 장치</a:t>
              </a:r>
              <a:r>
                <a:rPr lang="en-US" altLang="ko-KR" sz="1400" b="1" dirty="0">
                  <a:solidFill>
                    <a:srgbClr val="4F81BD"/>
                  </a:solidFill>
                </a:rPr>
                <a:t>, </a:t>
              </a:r>
              <a:r>
                <a:rPr lang="ko-KR" altLang="en-US" sz="1400" b="1" dirty="0">
                  <a:solidFill>
                    <a:srgbClr val="4F81BD"/>
                  </a:solidFill>
                </a:rPr>
                <a:t>개인정보를 보호하는 방법 및 개인정보를 보호하는 프로그램을  저장하는 </a:t>
              </a:r>
              <a:r>
                <a:rPr lang="ko-KR" altLang="en-US" sz="1400" b="1" dirty="0" err="1">
                  <a:solidFill>
                    <a:srgbClr val="4F81BD"/>
                  </a:solidFill>
                </a:rPr>
                <a:t>저장매채</a:t>
              </a:r>
              <a:r>
                <a:rPr lang="en-US" altLang="ko-KR" sz="1400" b="1" dirty="0">
                  <a:solidFill>
                    <a:srgbClr val="4F81BD"/>
                  </a:solidFill>
                </a:rPr>
                <a:t>  (No. 10-2015-0117160)</a:t>
              </a:r>
              <a:endParaRPr lang="ko-KR" altLang="en-US" sz="14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95536" y="2596732"/>
            <a:ext cx="8372693" cy="1336324"/>
            <a:chOff x="7164288" y="4483574"/>
            <a:chExt cx="8372693" cy="1336324"/>
          </a:xfrm>
        </p:grpSpPr>
        <p:grpSp>
          <p:nvGrpSpPr>
            <p:cNvPr id="20" name="그룹 19"/>
            <p:cNvGrpSpPr/>
            <p:nvPr/>
          </p:nvGrpSpPr>
          <p:grpSpPr>
            <a:xfrm>
              <a:off x="7182000" y="4483574"/>
              <a:ext cx="8354981" cy="1336324"/>
              <a:chOff x="540001" y="3262903"/>
              <a:chExt cx="8354981" cy="1336324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542981" y="3631344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007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indent="-171450">
                  <a:buClr>
                    <a:srgbClr val="0070BA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정부</a:t>
                </a:r>
                <a:r>
                  <a:rPr lang="en-US" altLang="ko-KR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3.0 </a:t>
                </a: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공공데이터 개방 정책 및 </a:t>
                </a:r>
                <a:r>
                  <a:rPr lang="en-US" altLang="ko-KR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『</a:t>
                </a: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개인정보보호법</a:t>
                </a:r>
                <a:r>
                  <a:rPr lang="en-US" altLang="ko-KR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』</a:t>
                </a: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에 따라 국가연구개발 전자문서를 안전하게 </a:t>
                </a:r>
                <a:r>
                  <a:rPr lang="ko-KR" altLang="en-US" sz="11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개방ㆍ공유할</a:t>
                </a: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수 있는 기술</a:t>
                </a: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542982" y="4167227"/>
                <a:ext cx="8352000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solidFill>
                  <a:srgbClr val="007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21600" rIns="0" bIns="0" rtlCol="0" anchor="ctr"/>
              <a:lstStyle/>
              <a:p>
                <a:pPr marL="171450" indent="-171450">
                  <a:buClr>
                    <a:srgbClr val="0070BA"/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다중 처리방식을 이용하여 전자문서에 존재하는 개인정보를 식별하고 식별된 개인정보만을 삭제</a:t>
                </a:r>
                <a:r>
                  <a:rPr lang="en-US" altLang="ko-KR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/</a:t>
                </a:r>
                <a:r>
                  <a:rPr lang="ko-KR" altLang="en-US" sz="11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마킹</a:t>
                </a:r>
                <a:r>
                  <a:rPr lang="ko-KR" altLang="en-US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할 수 있는 기술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0001" y="3262903"/>
                <a:ext cx="3923998" cy="1778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ko-KR" altLang="en-US" sz="1200" b="1" spc="-30" dirty="0">
                    <a:solidFill>
                      <a:srgbClr val="4F81B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특허청구의 범위</a:t>
                </a: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7164288" y="4724049"/>
              <a:ext cx="8352000" cy="5754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23118"/>
              </p:ext>
            </p:extLst>
          </p:nvPr>
        </p:nvGraphicFramePr>
        <p:xfrm>
          <a:off x="409010" y="4044950"/>
          <a:ext cx="8338525" cy="2116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발명의 목적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전자문서를 인터넷을 통해 </a:t>
                      </a:r>
                      <a:r>
                        <a:rPr lang="ko-KR" altLang="en-US" sz="1100" b="1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개방ㆍ공유할</a:t>
                      </a:r>
                      <a:r>
                        <a:rPr lang="ko-KR" altLang="en-US" sz="11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때 개인정보를 식별하고</a:t>
                      </a:r>
                      <a:r>
                        <a:rPr lang="en-US" altLang="ko-KR" sz="11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식별된 개인정보를 삭제</a:t>
                      </a:r>
                      <a:r>
                        <a:rPr lang="en-US" altLang="ko-KR" sz="11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1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마스킹하여</a:t>
                      </a:r>
                      <a:r>
                        <a:rPr lang="ko-KR" altLang="en-US" sz="11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유통함으로써 전자문서 유통 활성화</a:t>
                      </a:r>
                      <a:endParaRPr lang="en-US" altLang="ko-KR" sz="1100" b="1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발명의 효과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개인정보를 최소한의 비용으로 용이하게 보호</a:t>
                      </a:r>
                      <a:endParaRPr lang="en-US" altLang="ko-KR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문서 중 개인정보만을 보호하도록 하여 문서에 포함된 다른 정보는 널리 이용</a:t>
                      </a:r>
                      <a:endParaRPr lang="en-US" altLang="ko-KR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문서 중 개인정보만을 오류 없이 식별하고</a:t>
                      </a:r>
                      <a:r>
                        <a:rPr lang="en-US" altLang="ko-KR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식별된 개인정보가 개인정보 처리 후에 전자문서에서 식별되지 못하게 함</a:t>
                      </a:r>
                      <a:endParaRPr lang="en-US" altLang="ko-KR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</a:rPr>
                        <a:t>발명의 구성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1" hangingPunct="1">
                        <a:buClr>
                          <a:srgbClr val="0070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개인정보를 보호하는 장치</a:t>
                      </a:r>
                      <a:endParaRPr lang="en-US" altLang="ko-KR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buClr>
                          <a:srgbClr val="0070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개인정보를 보호하는 방법</a:t>
                      </a:r>
                      <a:endParaRPr lang="en-US" altLang="ko-KR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1" hangingPunct="1">
                        <a:buClr>
                          <a:srgbClr val="0070BA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개인정보를 보호하는 프로그램을 저장하는 저장매체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8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6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273" y="1181512"/>
            <a:ext cx="36022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prstClr val="white"/>
                </a:solidFill>
              </a:rPr>
              <a:t>Ⅲ. </a:t>
            </a:r>
            <a:r>
              <a:rPr lang="ko-KR" altLang="en-US" sz="2500" b="1" dirty="0">
                <a:solidFill>
                  <a:prstClr val="white"/>
                </a:solidFill>
              </a:rPr>
              <a:t>솔루션 기능 및 특징</a:t>
            </a:r>
          </a:p>
        </p:txBody>
      </p:sp>
    </p:spTree>
    <p:extLst>
      <p:ext uri="{BB962C8B-B14F-4D97-AF65-F5344CB8AC3E}">
        <p14:creationId xmlns:p14="http://schemas.microsoft.com/office/powerpoint/2010/main" val="270456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Ⅲ-1.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솔루션 기본 기능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249421" y="2187968"/>
            <a:ext cx="4214007" cy="34442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2000">
                <a:schemeClr val="bg1">
                  <a:lumMod val="95000"/>
                </a:schemeClr>
              </a:gs>
              <a:gs pos="69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00021" y="4671148"/>
            <a:ext cx="1770116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>
                <a:solidFill>
                  <a:prstClr val="black"/>
                </a:solidFill>
              </a:rPr>
              <a:t>수행 이력 조회 기능 등 관리자 편의성 제공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62" y="2583332"/>
            <a:ext cx="1148356" cy="265347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721074" y="3970799"/>
            <a:ext cx="1742354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</a:rPr>
              <a:t>주민등록번호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여권번호</a:t>
            </a:r>
            <a:r>
              <a:rPr lang="en-US" altLang="ko-KR" sz="1000" dirty="0">
                <a:solidFill>
                  <a:prstClr val="black"/>
                </a:solidFill>
              </a:rPr>
              <a:t>/</a:t>
            </a:r>
            <a:r>
              <a:rPr lang="ko-KR" altLang="en-US" sz="1000" dirty="0">
                <a:solidFill>
                  <a:prstClr val="black"/>
                </a:solidFill>
              </a:rPr>
              <a:t>계좌번호 등  다양한 유형의 개인정보 패턴에 대한 설정 지원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96247" y="3354667"/>
            <a:ext cx="1814172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</a:rPr>
              <a:t>PDF/HWP/WORD </a:t>
            </a:r>
            <a:r>
              <a:rPr lang="ko-KR" altLang="en-US" sz="1000" dirty="0">
                <a:solidFill>
                  <a:prstClr val="black"/>
                </a:solidFill>
              </a:rPr>
              <a:t>포맷의 전자문서 내 개인정보 검출 및 제거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74890" y="2727156"/>
            <a:ext cx="1795246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</a:rPr>
              <a:t>전자문서 내 개인정보 제거 후 새로운 파일로 저장하는 기능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14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447" y="3072466"/>
            <a:ext cx="296844" cy="68502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8" y="3387616"/>
            <a:ext cx="1513778" cy="142967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A57010E-0D10-4E89-82B6-E8C08FC89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82" y="3448405"/>
            <a:ext cx="1267389" cy="7006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99871C1-93D9-46C1-B0AE-6B865890A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2923" y="1416412"/>
            <a:ext cx="2198733" cy="148256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BA8F92-A008-45CA-9A13-C8CFBBBF0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4411" y="1446686"/>
            <a:ext cx="2112802" cy="148256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623886-8AE3-4A1E-A885-62556AEE9F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2923" y="3008227"/>
            <a:ext cx="2197025" cy="158103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ED8B573-D200-48C8-8677-023BD7BB8F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703" y="3022951"/>
            <a:ext cx="2115793" cy="159206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5C0253-A949-4D67-BD29-AA2D3E28F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2923" y="4671148"/>
            <a:ext cx="2283333" cy="165796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DC01A4-BA01-43C7-A386-B3C1B42A11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2111" y="4680676"/>
            <a:ext cx="2104385" cy="16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0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21288"/>
              </p:ext>
            </p:extLst>
          </p:nvPr>
        </p:nvGraphicFramePr>
        <p:xfrm>
          <a:off x="777874" y="2102469"/>
          <a:ext cx="7106493" cy="396496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46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err="1">
                          <a:effectLst/>
                          <a:latin typeface="+mj-ea"/>
                          <a:ea typeface="+mj-ea"/>
                        </a:rPr>
                        <a:t>대항목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err="1">
                          <a:effectLst/>
                          <a:latin typeface="+mj-ea"/>
                          <a:ea typeface="+mj-ea"/>
                        </a:rPr>
                        <a:t>소항목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err="1">
                          <a:effectLst/>
                          <a:latin typeface="+mj-ea"/>
                          <a:ea typeface="+mj-ea"/>
                        </a:rPr>
                        <a:t>적용예</a:t>
                      </a:r>
                      <a:endParaRPr lang="en-US" altLang="ko-KR" sz="1200" b="1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고유식별정보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주민등록번호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151031-1234567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주민등록번호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151031-********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7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337" marR="1337" marT="1337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여권번호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ea"/>
                          <a:ea typeface="+mj-ea"/>
                        </a:rPr>
                        <a:t>KR-1234567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연락정보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+mj-ea"/>
                          <a:ea typeface="+mj-ea"/>
                        </a:rPr>
                        <a:t>이메일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ea"/>
                          <a:ea typeface="+mj-ea"/>
                        </a:rPr>
                        <a:t>report@</a:t>
                      </a:r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iruen.co.kr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7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337" marR="1337" marT="1337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전화번호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02)-2294-0910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27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337" marR="1337" marT="1337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전화번호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j-ea"/>
                          <a:ea typeface="+mj-ea"/>
                        </a:rPr>
                        <a:t>010-1234-1234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위치정보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주소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ea"/>
                          <a:ea typeface="+mj-ea"/>
                        </a:rPr>
                        <a:t>충청남도 금산군 </a:t>
                      </a:r>
                      <a:r>
                        <a:rPr lang="ko-KR" altLang="en-US" sz="1000" u="none" strike="noStrike" dirty="0" err="1">
                          <a:effectLst/>
                          <a:latin typeface="+mj-ea"/>
                          <a:ea typeface="+mj-ea"/>
                        </a:rPr>
                        <a:t>금북면</a:t>
                      </a:r>
                      <a:r>
                        <a:rPr lang="ko-KR" altLang="en-US" sz="1000" u="none" strike="noStrike" dirty="0">
                          <a:effectLst/>
                          <a:latin typeface="+mj-ea"/>
                          <a:ea typeface="+mj-ea"/>
                        </a:rPr>
                        <a:t> 무도리 </a:t>
                      </a:r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123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2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337" marR="1337" marT="1337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주소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+mj-ea"/>
                          <a:ea typeface="+mj-ea"/>
                        </a:rPr>
                        <a:t>충청남도 천안시 </a:t>
                      </a:r>
                      <a:r>
                        <a:rPr lang="ko-KR" altLang="en-US" sz="1000" u="none" strike="noStrike" dirty="0" err="1">
                          <a:effectLst/>
                          <a:latin typeface="+mj-ea"/>
                          <a:ea typeface="+mj-ea"/>
                        </a:rPr>
                        <a:t>쌍용동</a:t>
                      </a:r>
                      <a:r>
                        <a:rPr lang="ko-KR" altLang="en-US" sz="1000" u="none" strike="noStrike" dirty="0"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123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2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337" marR="1337" marT="1337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주소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서울특별시 성동구 왕십리로 </a:t>
                      </a:r>
                      <a:r>
                        <a:rPr lang="en-US" altLang="ko-KR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222 </a:t>
                      </a:r>
                      <a:r>
                        <a:rPr lang="ko-KR" alt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</a:rPr>
                        <a:t>한양대학교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금융정보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계좌번호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12-12-123456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2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337" marR="1337" marT="1337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카드번호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213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+mj-ea"/>
                          <a:ea typeface="+mj-ea"/>
                        </a:rPr>
                        <a:t>1234-5678-9012-3456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32655" marR="1213" marT="1213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모서리가 둥근 직사각형 14"/>
          <p:cNvSpPr/>
          <p:nvPr/>
        </p:nvSpPr>
        <p:spPr>
          <a:xfrm>
            <a:off x="179792" y="1124744"/>
            <a:ext cx="8784000" cy="864096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30880" y="1250048"/>
            <a:ext cx="3600000" cy="306744"/>
            <a:chOff x="4824250" y="4358933"/>
            <a:chExt cx="3600000" cy="252000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30" dirty="0">
                  <a:solidFill>
                    <a:prstClr val="white"/>
                  </a:solidFill>
                </a:rPr>
                <a:t>주요 검색 항목</a:t>
              </a:r>
            </a:p>
          </p:txBody>
        </p:sp>
        <p:sp>
          <p:nvSpPr>
            <p:cNvPr id="18" name="타원 17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9792" y="1530101"/>
            <a:ext cx="846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개 개인정보 분류 </a:t>
            </a:r>
            <a:r>
              <a:rPr lang="en-US" altLang="ko-KR" sz="1400" dirty="0">
                <a:solidFill>
                  <a:prstClr val="black"/>
                </a:solidFill>
              </a:rPr>
              <a:t>– </a:t>
            </a:r>
            <a:r>
              <a:rPr lang="ko-KR" altLang="en-US" sz="1400" dirty="0">
                <a:solidFill>
                  <a:prstClr val="black"/>
                </a:solidFill>
              </a:rPr>
              <a:t>고유식별번호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연락정보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위치정보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금융정보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15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1" y="332656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Ⅲ-2.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검출 항목</a:t>
            </a:r>
          </a:p>
        </p:txBody>
      </p:sp>
    </p:spTree>
    <p:extLst>
      <p:ext uri="{BB962C8B-B14F-4D97-AF65-F5344CB8AC3E}">
        <p14:creationId xmlns:p14="http://schemas.microsoft.com/office/powerpoint/2010/main" val="227588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179792" y="2979803"/>
            <a:ext cx="8784000" cy="2465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79792" y="1071693"/>
            <a:ext cx="8784000" cy="1781243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30880" y="1196998"/>
            <a:ext cx="5177224" cy="306744"/>
            <a:chOff x="4824250" y="4358933"/>
            <a:chExt cx="5177224" cy="2520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824250" y="4358933"/>
              <a:ext cx="5177224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en-US" altLang="ko-KR" b="1" kern="0" spc="-30" dirty="0">
                  <a:solidFill>
                    <a:prstClr val="white"/>
                  </a:solidFill>
                </a:rPr>
                <a:t>Server</a:t>
              </a:r>
              <a:r>
                <a:rPr lang="ko-KR" altLang="en-US" b="1" kern="0" spc="-30" dirty="0">
                  <a:solidFill>
                    <a:prstClr val="white"/>
                  </a:solidFill>
                </a:rPr>
                <a:t>버전 </a:t>
              </a:r>
              <a:r>
                <a:rPr lang="en-US" altLang="ko-KR" b="1" kern="0" spc="-30" dirty="0">
                  <a:solidFill>
                    <a:prstClr val="white"/>
                  </a:solidFill>
                </a:rPr>
                <a:t>-</a:t>
              </a:r>
              <a:r>
                <a:rPr lang="ko-KR" altLang="en-US" b="1" kern="0" spc="-30" dirty="0">
                  <a:solidFill>
                    <a:prstClr val="white"/>
                  </a:solidFill>
                </a:rPr>
                <a:t>개인정보 검출 규칙 관리 기능</a:t>
              </a:r>
            </a:p>
          </p:txBody>
        </p:sp>
        <p:sp>
          <p:nvSpPr>
            <p:cNvPr id="31" name="타원 30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9785466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9792" y="1477051"/>
            <a:ext cx="846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FF0000"/>
                </a:solidFill>
              </a:rPr>
              <a:t>정규식을 이용한 </a:t>
            </a:r>
            <a:r>
              <a:rPr lang="ko-KR" altLang="en-US" sz="1400" dirty="0">
                <a:solidFill>
                  <a:prstClr val="black"/>
                </a:solidFill>
              </a:rPr>
              <a:t>검출 필터 지원</a:t>
            </a:r>
          </a:p>
          <a:p>
            <a:pPr algn="just" latinLnBrk="0">
              <a:lnSpc>
                <a:spcPts val="2400"/>
              </a:lnSpc>
              <a:buClr>
                <a:srgbClr val="1F497D"/>
              </a:buClr>
            </a:pPr>
            <a:r>
              <a:rPr lang="ko-KR" altLang="en-US" sz="1100" dirty="0">
                <a:solidFill>
                  <a:srgbClr val="FF0000"/>
                </a:solidFill>
              </a:rPr>
              <a:t>      </a:t>
            </a:r>
            <a:r>
              <a:rPr lang="en-US" altLang="ko-KR" sz="1100" dirty="0">
                <a:solidFill>
                  <a:prstClr val="black"/>
                </a:solidFill>
              </a:rPr>
              <a:t>※ </a:t>
            </a:r>
            <a:r>
              <a:rPr lang="ko-KR" altLang="en-US" sz="1100" dirty="0">
                <a:solidFill>
                  <a:prstClr val="black"/>
                </a:solidFill>
              </a:rPr>
              <a:t>주민등록번호</a:t>
            </a:r>
            <a:r>
              <a:rPr lang="en-US" altLang="ko-KR" sz="1100" dirty="0">
                <a:solidFill>
                  <a:prstClr val="black"/>
                </a:solidFill>
              </a:rPr>
              <a:t>/e-mail/</a:t>
            </a:r>
            <a:r>
              <a:rPr lang="ko-KR" altLang="en-US" sz="1100" dirty="0">
                <a:solidFill>
                  <a:prstClr val="black"/>
                </a:solidFill>
              </a:rPr>
              <a:t>전화번호</a:t>
            </a:r>
            <a:r>
              <a:rPr lang="en-US" altLang="ko-KR" sz="1100" dirty="0">
                <a:solidFill>
                  <a:prstClr val="black"/>
                </a:solidFill>
              </a:rPr>
              <a:t>/</a:t>
            </a:r>
            <a:r>
              <a:rPr lang="ko-KR" altLang="en-US" sz="1100" dirty="0">
                <a:solidFill>
                  <a:prstClr val="black"/>
                </a:solidFill>
              </a:rPr>
              <a:t>휴대폰번호</a:t>
            </a:r>
            <a:r>
              <a:rPr lang="en-US" altLang="ko-KR" sz="1100" dirty="0">
                <a:solidFill>
                  <a:prstClr val="black"/>
                </a:solidFill>
              </a:rPr>
              <a:t>/</a:t>
            </a:r>
            <a:r>
              <a:rPr lang="ko-KR" altLang="en-US" sz="1100" dirty="0">
                <a:solidFill>
                  <a:prstClr val="black"/>
                </a:solidFill>
              </a:rPr>
              <a:t>계좌번호</a:t>
            </a:r>
            <a:r>
              <a:rPr lang="en-US" altLang="ko-KR" sz="1100" dirty="0">
                <a:solidFill>
                  <a:prstClr val="black"/>
                </a:solidFill>
              </a:rPr>
              <a:t>/</a:t>
            </a:r>
            <a:r>
              <a:rPr lang="ko-KR" altLang="en-US" sz="1100" dirty="0">
                <a:solidFill>
                  <a:prstClr val="black"/>
                </a:solidFill>
              </a:rPr>
              <a:t>카드번호</a:t>
            </a:r>
            <a:r>
              <a:rPr lang="en-US" altLang="ko-KR" sz="1100" dirty="0">
                <a:solidFill>
                  <a:prstClr val="black"/>
                </a:solidFill>
              </a:rPr>
              <a:t>/</a:t>
            </a:r>
            <a:r>
              <a:rPr lang="ko-KR" altLang="en-US" sz="1100" dirty="0">
                <a:solidFill>
                  <a:prstClr val="black"/>
                </a:solidFill>
              </a:rPr>
              <a:t>신(新)주소</a:t>
            </a:r>
            <a:r>
              <a:rPr lang="en-US" altLang="ko-KR" sz="1100" dirty="0">
                <a:solidFill>
                  <a:prstClr val="black"/>
                </a:solidFill>
              </a:rPr>
              <a:t>/</a:t>
            </a:r>
            <a:r>
              <a:rPr lang="ko-KR" altLang="en-US" sz="1100" dirty="0">
                <a:solidFill>
                  <a:prstClr val="black"/>
                </a:solidFill>
              </a:rPr>
              <a:t>구(舊)주소</a:t>
            </a:r>
          </a:p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FF0000"/>
                </a:solidFill>
              </a:rPr>
              <a:t>사용자 정의 개인정보 검출 규칙 </a:t>
            </a:r>
            <a:r>
              <a:rPr lang="ko-KR" altLang="en-US" sz="1400" dirty="0">
                <a:solidFill>
                  <a:prstClr val="black"/>
                </a:solidFill>
              </a:rPr>
              <a:t>지원 </a:t>
            </a:r>
            <a:r>
              <a:rPr lang="en-US" altLang="ko-KR" sz="1400" dirty="0">
                <a:solidFill>
                  <a:prstClr val="black"/>
                </a:solidFill>
              </a:rPr>
              <a:t>– </a:t>
            </a:r>
            <a:r>
              <a:rPr lang="ko-KR" altLang="en-US" sz="1400" dirty="0">
                <a:solidFill>
                  <a:prstClr val="black"/>
                </a:solidFill>
              </a:rPr>
              <a:t>사용자가 입력한 단어 추출</a:t>
            </a:r>
          </a:p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FF0000"/>
                </a:solidFill>
              </a:rPr>
              <a:t>사용자 정의 마스킹 규칙 </a:t>
            </a:r>
            <a:r>
              <a:rPr lang="ko-KR" altLang="en-US" sz="1400" dirty="0">
                <a:solidFill>
                  <a:prstClr val="black"/>
                </a:solidFill>
              </a:rPr>
              <a:t>지원 </a:t>
            </a:r>
            <a:r>
              <a:rPr lang="en-US" altLang="ko-KR" sz="1400" dirty="0">
                <a:solidFill>
                  <a:prstClr val="black"/>
                </a:solidFill>
              </a:rPr>
              <a:t>– </a:t>
            </a:r>
            <a:r>
              <a:rPr lang="ko-KR" altLang="en-US" sz="1400" dirty="0">
                <a:solidFill>
                  <a:prstClr val="black"/>
                </a:solidFill>
              </a:rPr>
              <a:t>마스킹 방법 및 마스킹 위치 설정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17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1" y="332656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Ⅲ-3.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솔루션 특징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24" y="3121120"/>
            <a:ext cx="2586724" cy="20360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77CF5BE-9B29-4935-B7EB-9AC78F2FA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" y="3121120"/>
            <a:ext cx="3027189" cy="203607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EB962E3-E8A7-4C26-AA98-A875E6C5C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896" y="3121120"/>
            <a:ext cx="2819288" cy="20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8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Ⅲ-3.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솔루션 특징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9792" y="2979803"/>
            <a:ext cx="8784000" cy="31134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79792" y="1071693"/>
            <a:ext cx="8784000" cy="1781243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30880" y="1196998"/>
            <a:ext cx="5753288" cy="306744"/>
            <a:chOff x="4824250" y="4358933"/>
            <a:chExt cx="5177224" cy="2520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824250" y="4358933"/>
              <a:ext cx="5177224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en-US" altLang="ko-KR" b="1" kern="0" spc="-30" dirty="0">
                  <a:solidFill>
                    <a:prstClr val="white"/>
                  </a:solidFill>
                </a:rPr>
                <a:t>Agent For PC </a:t>
              </a:r>
              <a:r>
                <a:rPr lang="ko-KR" altLang="en-US" b="1" kern="0" spc="-30" dirty="0">
                  <a:solidFill>
                    <a:prstClr val="white"/>
                  </a:solidFill>
                </a:rPr>
                <a:t>버전 </a:t>
              </a:r>
              <a:r>
                <a:rPr lang="en-US" altLang="ko-KR" b="1" kern="0" spc="-30" dirty="0">
                  <a:solidFill>
                    <a:prstClr val="white"/>
                  </a:solidFill>
                </a:rPr>
                <a:t>-</a:t>
              </a:r>
              <a:r>
                <a:rPr lang="ko-KR" altLang="en-US" b="1" kern="0" spc="-30" dirty="0">
                  <a:solidFill>
                    <a:prstClr val="white"/>
                  </a:solidFill>
                </a:rPr>
                <a:t>개인정보 검출 규칙 관리 기능</a:t>
              </a:r>
            </a:p>
          </p:txBody>
        </p:sp>
        <p:sp>
          <p:nvSpPr>
            <p:cNvPr id="31" name="타원 30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9785466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9792" y="1477051"/>
            <a:ext cx="846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FF0000"/>
                </a:solidFill>
              </a:rPr>
              <a:t>4</a:t>
            </a:r>
            <a:r>
              <a:rPr lang="ko-KR" altLang="en-US" sz="1400" dirty="0">
                <a:solidFill>
                  <a:srgbClr val="FF0000"/>
                </a:solidFill>
              </a:rPr>
              <a:t>개 개인정보 분류</a:t>
            </a:r>
            <a:r>
              <a:rPr lang="ko-KR" altLang="en-US" sz="1400" dirty="0">
                <a:solidFill>
                  <a:prstClr val="black"/>
                </a:solidFill>
              </a:rPr>
              <a:t>* 검출을 위한 필터 지원</a:t>
            </a:r>
          </a:p>
          <a:p>
            <a:pPr algn="just" latinLnBrk="0">
              <a:lnSpc>
                <a:spcPts val="2400"/>
              </a:lnSpc>
              <a:buClr>
                <a:srgbClr val="1F497D"/>
              </a:buClr>
            </a:pPr>
            <a:r>
              <a:rPr lang="ko-KR" altLang="en-US" sz="1400" dirty="0">
                <a:solidFill>
                  <a:prstClr val="black"/>
                </a:solidFill>
              </a:rPr>
              <a:t>     </a:t>
            </a:r>
            <a:r>
              <a:rPr lang="en-US" altLang="ko-KR" sz="1200" dirty="0">
                <a:solidFill>
                  <a:prstClr val="black"/>
                </a:solidFill>
              </a:rPr>
              <a:t>※ </a:t>
            </a:r>
            <a:r>
              <a:rPr lang="ko-KR" altLang="en-US" sz="1200" dirty="0">
                <a:solidFill>
                  <a:prstClr val="black"/>
                </a:solidFill>
              </a:rPr>
              <a:t>주민등록번호</a:t>
            </a:r>
            <a:r>
              <a:rPr lang="en-US" altLang="ko-KR" sz="1200" dirty="0">
                <a:solidFill>
                  <a:prstClr val="black"/>
                </a:solidFill>
              </a:rPr>
              <a:t>/e-mail/</a:t>
            </a:r>
            <a:r>
              <a:rPr lang="ko-KR" altLang="en-US" sz="1200" dirty="0">
                <a:solidFill>
                  <a:prstClr val="black"/>
                </a:solidFill>
              </a:rPr>
              <a:t>전화번호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>
                <a:solidFill>
                  <a:prstClr val="black"/>
                </a:solidFill>
              </a:rPr>
              <a:t>휴대폰번호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>
                <a:solidFill>
                  <a:prstClr val="black"/>
                </a:solidFill>
              </a:rPr>
              <a:t>계좌번호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>
                <a:solidFill>
                  <a:prstClr val="black"/>
                </a:solidFill>
              </a:rPr>
              <a:t>카드번호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 err="1">
                <a:solidFill>
                  <a:prstClr val="black"/>
                </a:solidFill>
              </a:rPr>
              <a:t>신주소</a:t>
            </a:r>
            <a:r>
              <a:rPr lang="en-US" altLang="ko-KR" sz="1200" dirty="0">
                <a:solidFill>
                  <a:prstClr val="black"/>
                </a:solidFill>
              </a:rPr>
              <a:t>/</a:t>
            </a:r>
            <a:r>
              <a:rPr lang="ko-KR" altLang="en-US" sz="1200" dirty="0" err="1">
                <a:solidFill>
                  <a:prstClr val="black"/>
                </a:solidFill>
              </a:rPr>
              <a:t>구주소</a:t>
            </a:r>
            <a:endParaRPr lang="ko-KR" altLang="en-US" sz="1200" dirty="0">
              <a:solidFill>
                <a:prstClr val="black"/>
              </a:solidFill>
            </a:endParaRPr>
          </a:p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FF0000"/>
                </a:solidFill>
              </a:rPr>
              <a:t>사용자 정의 개인정보 검출 규칙</a:t>
            </a:r>
            <a:r>
              <a:rPr lang="ko-KR" altLang="en-US" sz="1400" dirty="0">
                <a:solidFill>
                  <a:prstClr val="black"/>
                </a:solidFill>
              </a:rPr>
              <a:t> 지원 </a:t>
            </a:r>
            <a:r>
              <a:rPr lang="en-US" altLang="ko-KR" sz="1400" dirty="0">
                <a:solidFill>
                  <a:prstClr val="black"/>
                </a:solidFill>
              </a:rPr>
              <a:t>– </a:t>
            </a:r>
            <a:r>
              <a:rPr lang="ko-KR" altLang="en-US" sz="1400" dirty="0">
                <a:solidFill>
                  <a:prstClr val="black"/>
                </a:solidFill>
              </a:rPr>
              <a:t>사용자가 입력한 단어 추출</a:t>
            </a:r>
          </a:p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rgbClr val="FF0000"/>
                </a:solidFill>
              </a:rPr>
              <a:t>사용자 정의 마스킹 규칙</a:t>
            </a:r>
            <a:r>
              <a:rPr lang="ko-KR" altLang="en-US" sz="1400" dirty="0">
                <a:solidFill>
                  <a:prstClr val="black"/>
                </a:solidFill>
              </a:rPr>
              <a:t> 지원 </a:t>
            </a:r>
            <a:r>
              <a:rPr lang="en-US" altLang="ko-KR" sz="1400" dirty="0">
                <a:solidFill>
                  <a:prstClr val="black"/>
                </a:solidFill>
              </a:rPr>
              <a:t>– </a:t>
            </a:r>
            <a:r>
              <a:rPr lang="ko-KR" altLang="en-US" sz="1400" dirty="0">
                <a:solidFill>
                  <a:prstClr val="black"/>
                </a:solidFill>
              </a:rPr>
              <a:t>마스킹 방법 및 마스킹 위치 설정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16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5" y="3035961"/>
            <a:ext cx="411059" cy="13639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026" y="3035961"/>
            <a:ext cx="411059" cy="13639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7D83213-F461-4FFA-8D0B-FE35CA487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032889"/>
            <a:ext cx="4252670" cy="3001185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3725264" y="4046896"/>
            <a:ext cx="640800" cy="1688080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93009F9-C620-4F9B-8010-C32B1B5CC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365" y="3032889"/>
            <a:ext cx="4374090" cy="30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0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모서리가 둥근 직사각형 58"/>
          <p:cNvSpPr/>
          <p:nvPr/>
        </p:nvSpPr>
        <p:spPr>
          <a:xfrm>
            <a:off x="179792" y="1124744"/>
            <a:ext cx="8784000" cy="1121490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16" y="2763234"/>
            <a:ext cx="3802019" cy="35013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530163" y="2348880"/>
            <a:ext cx="29915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33" dirty="0">
                <a:solidFill>
                  <a:srgbClr val="002060"/>
                </a:solidFill>
              </a:rPr>
              <a:t>[ </a:t>
            </a:r>
            <a:r>
              <a:rPr kumimoji="1" lang="ko-KR" altLang="en-US" sz="1633" dirty="0">
                <a:solidFill>
                  <a:srgbClr val="002060"/>
                </a:solidFill>
              </a:rPr>
              <a:t>전자문서 내 개인정보 삭제 </a:t>
            </a:r>
            <a:r>
              <a:rPr kumimoji="1" lang="en-US" altLang="ko-KR" sz="1633" dirty="0">
                <a:solidFill>
                  <a:srgbClr val="002060"/>
                </a:solidFill>
              </a:rPr>
              <a:t>]</a:t>
            </a:r>
            <a:endParaRPr kumimoji="1" lang="ko-KR" altLang="en-US" sz="1633" dirty="0">
              <a:solidFill>
                <a:srgbClr val="002060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589295" y="3622193"/>
            <a:ext cx="2321717" cy="195952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517908" y="3890276"/>
            <a:ext cx="1319836" cy="979762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 rot="-1680000">
            <a:off x="5770392" y="4415514"/>
            <a:ext cx="1959525" cy="4375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33">
                <a:solidFill>
                  <a:srgbClr val="C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개인정보만 삭제</a:t>
            </a:r>
            <a:endParaRPr lang="ko-KR" altLang="en-US" sz="1633" dirty="0">
              <a:solidFill>
                <a:srgbClr val="C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25" y="3278620"/>
            <a:ext cx="980313" cy="190157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68574" y="39811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1400" dirty="0">
                <a:solidFill>
                  <a:srgbClr val="1F497D"/>
                </a:solidFill>
              </a:rPr>
              <a:t>개인정보</a:t>
            </a:r>
            <a:endParaRPr kumimoji="1" lang="en-US" altLang="ko-KR" sz="1400" dirty="0">
              <a:solidFill>
                <a:srgbClr val="1F497D"/>
              </a:solidFill>
            </a:endParaRPr>
          </a:p>
          <a:p>
            <a:pPr algn="ctr"/>
            <a:r>
              <a:rPr kumimoji="1" lang="ko-KR" altLang="en-US" sz="1400" dirty="0">
                <a:solidFill>
                  <a:srgbClr val="1F497D"/>
                </a:solidFill>
              </a:rPr>
              <a:t>삭제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315992" y="1196751"/>
            <a:ext cx="5624160" cy="324000"/>
            <a:chOff x="540588" y="3491460"/>
            <a:chExt cx="4889192" cy="324000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540588" y="3491460"/>
              <a:ext cx="4889192" cy="324000"/>
            </a:xfrm>
            <a:prstGeom prst="roundRect">
              <a:avLst>
                <a:gd name="adj" fmla="val 19553"/>
              </a:avLst>
            </a:pr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algn="ctr"/>
              <a:endParaRPr lang="ko-KR" altLang="en-US" sz="1100" dirty="0">
                <a:solidFill>
                  <a:srgbClr val="4F81B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0588" y="3570742"/>
              <a:ext cx="4817184" cy="192360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indent="-108000">
                <a:lnSpc>
                  <a:spcPts val="1500"/>
                </a:lnSpc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ko-KR" altLang="en-US" sz="1600" b="1" dirty="0">
                  <a:solidFill>
                    <a:srgbClr val="4F81BD"/>
                  </a:solidFill>
                </a:rPr>
                <a:t> 전자문서</a:t>
              </a:r>
              <a:r>
                <a:rPr lang="en-US" altLang="ko-KR" sz="1600" b="1" dirty="0">
                  <a:solidFill>
                    <a:srgbClr val="4F81BD"/>
                  </a:solidFill>
                </a:rPr>
                <a:t>(PDF, HWP, Word)</a:t>
              </a:r>
              <a:r>
                <a:rPr lang="ko-KR" altLang="en-US" sz="1600" b="1" dirty="0">
                  <a:solidFill>
                    <a:srgbClr val="4F81BD"/>
                  </a:solidFill>
                </a:rPr>
                <a:t>의 개인정보 자동 삭제 기능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39976" y="1618290"/>
            <a:ext cx="3816000" cy="19236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indent="-108000" defTabSz="108000">
              <a:lnSpc>
                <a:spcPts val="1500"/>
              </a:lnSpc>
              <a:buClr>
                <a:srgbClr val="004EA2"/>
              </a:buClr>
              <a:buFont typeface="Wingdings" panose="05000000000000000000" pitchFamily="2" charset="2"/>
              <a:buChar char="§"/>
            </a:pPr>
            <a:r>
              <a:rPr lang="ko-KR" altLang="en-US" sz="1400" spc="-3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전자문서 내 개인정보 검출</a:t>
            </a:r>
          </a:p>
        </p:txBody>
      </p:sp>
      <p:cxnSp>
        <p:nvCxnSpPr>
          <p:cNvPr id="57" name="직선 연결선 56"/>
          <p:cNvCxnSpPr/>
          <p:nvPr/>
        </p:nvCxnSpPr>
        <p:spPr>
          <a:xfrm>
            <a:off x="539976" y="1867667"/>
            <a:ext cx="3816000" cy="0"/>
          </a:xfrm>
          <a:prstGeom prst="line">
            <a:avLst/>
          </a:prstGeom>
          <a:noFill/>
          <a:ln w="6350" cap="flat" cmpd="sng" algn="ctr">
            <a:solidFill>
              <a:srgbClr val="0070BA"/>
            </a:solidFill>
            <a:prstDash val="dash"/>
            <a:miter lim="800000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537670" y="1940496"/>
            <a:ext cx="3816000" cy="19236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indent="-108000" defTabSz="108000">
              <a:lnSpc>
                <a:spcPts val="1500"/>
              </a:lnSpc>
              <a:buClr>
                <a:srgbClr val="004EA2"/>
              </a:buClr>
              <a:buFont typeface="Wingdings" panose="05000000000000000000" pitchFamily="2" charset="2"/>
              <a:buChar char="§"/>
            </a:pPr>
            <a:r>
              <a:rPr lang="ko-KR" altLang="en-US" sz="1400" spc="-30" dirty="0">
                <a:solidFill>
                  <a:srgbClr val="FF0000"/>
                </a:solidFill>
              </a:rPr>
              <a:t> 검출 개인정보만 삭제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18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1" y="332656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Ⅲ-3.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솔루션 특징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C1D4B0-9FF1-4D5C-A7A8-B9065D99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78" y="2836199"/>
            <a:ext cx="3991796" cy="26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1" y="818044"/>
            <a:ext cx="2209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/>
              <a:t>CONTENTS</a:t>
            </a:r>
            <a:endParaRPr lang="ko-KR" alt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474228"/>
            <a:ext cx="43813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</a:rPr>
              <a:t>Ⅰ. </a:t>
            </a:r>
            <a:r>
              <a:rPr lang="ko-KR" altLang="en-US" sz="2000" b="1" dirty="0">
                <a:solidFill>
                  <a:schemeClr val="bg1"/>
                </a:solidFill>
              </a:rPr>
              <a:t>솔루션 배경 및 필요성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</a:rPr>
              <a:t>Ⅱ. </a:t>
            </a:r>
            <a:r>
              <a:rPr lang="ko-KR" altLang="en-US" sz="2000" b="1" dirty="0">
                <a:solidFill>
                  <a:schemeClr val="bg1"/>
                </a:solidFill>
              </a:rPr>
              <a:t>솔루션 개요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</a:rPr>
              <a:t>Ⅲ. </a:t>
            </a:r>
            <a:r>
              <a:rPr lang="ko-KR" altLang="en-US" sz="2000" b="1" dirty="0">
                <a:solidFill>
                  <a:schemeClr val="bg1"/>
                </a:solidFill>
              </a:rPr>
              <a:t>솔루션 주요기능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</a:rPr>
              <a:t>Ⅳ. </a:t>
            </a:r>
            <a:r>
              <a:rPr lang="ko-KR" altLang="en-US" sz="2000" b="1" dirty="0">
                <a:solidFill>
                  <a:schemeClr val="bg1"/>
                </a:solidFill>
              </a:rPr>
              <a:t>개인정보 추출 결과 및 기대효과 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chemeClr val="bg1"/>
                </a:solidFill>
              </a:rPr>
              <a:t>별첨 </a:t>
            </a:r>
            <a:r>
              <a:rPr lang="en-US" altLang="ko-KR" sz="2000" b="1" dirty="0">
                <a:solidFill>
                  <a:schemeClr val="bg1"/>
                </a:solidFill>
              </a:rPr>
              <a:t>#1 </a:t>
            </a:r>
            <a:r>
              <a:rPr lang="ko-KR" altLang="en-US" sz="2000" b="1" dirty="0">
                <a:solidFill>
                  <a:schemeClr val="bg1"/>
                </a:solidFill>
              </a:rPr>
              <a:t>회사 소개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1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79792" y="2732073"/>
            <a:ext cx="8784000" cy="3361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0884" y="2388453"/>
            <a:ext cx="39789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33" dirty="0">
                <a:solidFill>
                  <a:srgbClr val="002060"/>
                </a:solidFill>
              </a:rPr>
              <a:t>[ </a:t>
            </a:r>
            <a:r>
              <a:rPr kumimoji="1" lang="ko-KR" altLang="en-US" sz="1633" dirty="0">
                <a:solidFill>
                  <a:srgbClr val="002060"/>
                </a:solidFill>
              </a:rPr>
              <a:t>전자문서 내 개인정보 검출 상세 내역 </a:t>
            </a:r>
            <a:r>
              <a:rPr kumimoji="1" lang="en-US" altLang="ko-KR" sz="1633" dirty="0">
                <a:solidFill>
                  <a:srgbClr val="002060"/>
                </a:solidFill>
              </a:rPr>
              <a:t>]</a:t>
            </a:r>
            <a:endParaRPr kumimoji="1" lang="ko-KR" altLang="en-US" sz="1633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272" y="2389607"/>
            <a:ext cx="341151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33" dirty="0">
                <a:solidFill>
                  <a:srgbClr val="002060"/>
                </a:solidFill>
              </a:rPr>
              <a:t>[ </a:t>
            </a:r>
            <a:r>
              <a:rPr kumimoji="1" lang="ko-KR" altLang="en-US" sz="1633" dirty="0">
                <a:solidFill>
                  <a:srgbClr val="002060"/>
                </a:solidFill>
              </a:rPr>
              <a:t>전자문서 내 개인정보 검출 요약</a:t>
            </a:r>
            <a:r>
              <a:rPr kumimoji="1" lang="en-US" altLang="ko-KR" sz="1633" dirty="0">
                <a:solidFill>
                  <a:srgbClr val="002060"/>
                </a:solidFill>
              </a:rPr>
              <a:t>]</a:t>
            </a:r>
            <a:endParaRPr kumimoji="1" lang="ko-KR" altLang="en-US" sz="1633" dirty="0">
              <a:solidFill>
                <a:srgbClr val="002060"/>
              </a:solidFill>
            </a:endParaRPr>
          </a:p>
        </p:txBody>
      </p:sp>
      <p:pic>
        <p:nvPicPr>
          <p:cNvPr id="17" name="Snagit_PPT3B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4" y="2841142"/>
            <a:ext cx="4127026" cy="3171195"/>
          </a:xfrm>
          <a:prstGeom prst="rect">
            <a:avLst/>
          </a:prstGeom>
          <a:ln w="6350" cap="sq">
            <a:solidFill>
              <a:schemeClr val="bg1">
                <a:lumMod val="75000"/>
              </a:schemeClr>
            </a:solidFill>
            <a:miter lim="800000"/>
          </a:ln>
          <a:effectLst/>
        </p:spPr>
      </p:pic>
      <p:pic>
        <p:nvPicPr>
          <p:cNvPr id="18" name="Snagit_PPTDC5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62" y="2838292"/>
            <a:ext cx="4364218" cy="3167695"/>
          </a:xfrm>
          <a:prstGeom prst="rect">
            <a:avLst/>
          </a:prstGeom>
          <a:ln w="6350" cap="sq">
            <a:solidFill>
              <a:schemeClr val="bg1">
                <a:lumMod val="75000"/>
              </a:schemeClr>
            </a:solidFill>
            <a:miter lim="800000"/>
          </a:ln>
          <a:effectLst/>
        </p:spPr>
      </p:pic>
      <p:sp>
        <p:nvSpPr>
          <p:cNvPr id="19" name="직사각형 18"/>
          <p:cNvSpPr/>
          <p:nvPr/>
        </p:nvSpPr>
        <p:spPr>
          <a:xfrm>
            <a:off x="2831236" y="3008526"/>
            <a:ext cx="1188000" cy="300600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79792" y="1124744"/>
            <a:ext cx="8784000" cy="1121490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07118" y="1196752"/>
            <a:ext cx="4912954" cy="324000"/>
            <a:chOff x="540588" y="3491461"/>
            <a:chExt cx="4889192" cy="3240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540588" y="3491461"/>
              <a:ext cx="4889192" cy="324000"/>
            </a:xfrm>
            <a:prstGeom prst="roundRect">
              <a:avLst>
                <a:gd name="adj" fmla="val 19553"/>
              </a:avLst>
            </a:pr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algn="ctr"/>
              <a:endParaRPr lang="ko-KR" altLang="en-US" sz="1100" dirty="0">
                <a:solidFill>
                  <a:srgbClr val="4F81BD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0588" y="3575559"/>
              <a:ext cx="4817184" cy="192360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indent="-108000">
                <a:lnSpc>
                  <a:spcPts val="1500"/>
                </a:lnSpc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ko-KR" altLang="en-US" sz="1600" b="1" dirty="0">
                  <a:solidFill>
                    <a:srgbClr val="4F81BD"/>
                  </a:solidFill>
                </a:rPr>
                <a:t> 개인정보 검출 결과 </a:t>
              </a:r>
              <a:r>
                <a:rPr lang="ko-KR" altLang="en-US" sz="1600" b="1" dirty="0" err="1">
                  <a:solidFill>
                    <a:srgbClr val="4F81BD"/>
                  </a:solidFill>
                </a:rPr>
                <a:t>리포팅</a:t>
              </a:r>
              <a:r>
                <a:rPr lang="ko-KR" altLang="en-US" sz="1600" b="1" dirty="0">
                  <a:solidFill>
                    <a:srgbClr val="4F81BD"/>
                  </a:solidFill>
                </a:rPr>
                <a:t> 기능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9976" y="1618290"/>
            <a:ext cx="3816000" cy="19236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indent="-108000" defTabSz="108000">
              <a:lnSpc>
                <a:spcPts val="1500"/>
              </a:lnSpc>
              <a:buClr>
                <a:srgbClr val="004EA2"/>
              </a:buClr>
              <a:buFont typeface="Wingdings" panose="05000000000000000000" pitchFamily="2" charset="2"/>
              <a:buChar char="§"/>
            </a:pPr>
            <a:r>
              <a:rPr lang="ko-KR" altLang="en-US" sz="1400" spc="-30" dirty="0">
                <a:solidFill>
                  <a:prstClr val="black">
                    <a:lumMod val="75000"/>
                    <a:lumOff val="25000"/>
                  </a:prstClr>
                </a:solidFill>
              </a:rPr>
              <a:t> 개인정보 검출 및 삭제 요약 정보 제공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539976" y="1867667"/>
            <a:ext cx="3816000" cy="0"/>
          </a:xfrm>
          <a:prstGeom prst="line">
            <a:avLst/>
          </a:prstGeom>
          <a:noFill/>
          <a:ln w="6350" cap="flat" cmpd="sng" algn="ctr">
            <a:solidFill>
              <a:srgbClr val="0070BA"/>
            </a:solidFill>
            <a:prstDash val="dash"/>
            <a:miter lim="800000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7670" y="1940496"/>
            <a:ext cx="3816000" cy="192360"/>
          </a:xfrm>
          <a:prstGeom prst="rect">
            <a:avLst/>
          </a:prstGeom>
          <a:noFill/>
        </p:spPr>
        <p:txBody>
          <a:bodyPr wrap="square" lIns="108000" tIns="0" rIns="0" bIns="0" rtlCol="0">
            <a:spAutoFit/>
          </a:bodyPr>
          <a:lstStyle/>
          <a:p>
            <a:pPr indent="-108000" defTabSz="108000">
              <a:lnSpc>
                <a:spcPts val="1500"/>
              </a:lnSpc>
              <a:buClr>
                <a:srgbClr val="004EA2"/>
              </a:buClr>
              <a:buFont typeface="Wingdings" panose="05000000000000000000" pitchFamily="2" charset="2"/>
              <a:buChar char="§"/>
            </a:pPr>
            <a:r>
              <a:rPr lang="ko-KR" altLang="en-US" sz="1400" spc="-30" dirty="0">
                <a:solidFill>
                  <a:prstClr val="black"/>
                </a:solidFill>
              </a:rPr>
              <a:t> 개인정보 검출 및 삭제 상세 정보 제공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19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1" y="332656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Ⅲ-3.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솔루션 특징</a:t>
            </a:r>
          </a:p>
        </p:txBody>
      </p:sp>
    </p:spTree>
    <p:extLst>
      <p:ext uri="{BB962C8B-B14F-4D97-AF65-F5344CB8AC3E}">
        <p14:creationId xmlns:p14="http://schemas.microsoft.com/office/powerpoint/2010/main" val="318003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554EE86-737F-433C-AC96-D3111C0F0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12" y="3511350"/>
            <a:ext cx="3846103" cy="2149652"/>
          </a:xfrm>
          <a:prstGeom prst="rect">
            <a:avLst/>
          </a:prstGeom>
        </p:spPr>
      </p:pic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79792" y="1071693"/>
            <a:ext cx="8784000" cy="1781243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30880" y="1196998"/>
            <a:ext cx="3600000" cy="306744"/>
            <a:chOff x="4824250" y="4358933"/>
            <a:chExt cx="3600000" cy="252000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b="1" kern="0" spc="-30" dirty="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rPr>
                <a:t>장점</a:t>
              </a:r>
              <a:endParaRPr kumimoji="0" lang="ko-KR" altLang="en-US" sz="1800" b="1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9792" y="1477051"/>
            <a:ext cx="846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 추출 시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 유형을 이용한 선택적인 개인정보 추출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전자문서 내 개인정보 검출 후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선택적인 개인정보 삭제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개인정보가 있는 전자문서에 대해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원문 삭제여부 선택 관리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추출된 개인정보에 대한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마스킹 방법 설정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498" y="3140968"/>
            <a:ext cx="25010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ko-KR" alt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개인정보자동검출기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2426" y="3167730"/>
            <a:ext cx="293221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ko-KR" sz="16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A</a:t>
            </a:r>
            <a:r>
              <a:rPr kumimoji="1" lang="ko-KR" alt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 개인정보자동검출기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18" y="3895049"/>
            <a:ext cx="2509817" cy="215884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직사각형 35"/>
          <p:cNvSpPr/>
          <p:nvPr/>
        </p:nvSpPr>
        <p:spPr>
          <a:xfrm rot="19920000">
            <a:off x="1111312" y="4673259"/>
            <a:ext cx="1959525" cy="3383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33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+mn-cs"/>
              </a:rPr>
              <a:t>개인정보만 삭제</a:t>
            </a:r>
            <a:endParaRPr kumimoji="0" lang="ko-KR" altLang="en-US" sz="1633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-윤고딕330" panose="02030504000101010101" pitchFamily="18" charset="-127"/>
              <a:ea typeface="-윤고딕330" panose="02030504000101010101" pitchFamily="18" charset="-127"/>
              <a:cs typeface="+mn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85" y="3624953"/>
            <a:ext cx="3107394" cy="242894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5744289" y="3679248"/>
            <a:ext cx="2923368" cy="239860"/>
          </a:xfrm>
          <a:prstGeom prst="rect">
            <a:avLst/>
          </a:pr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-윤고딕330" panose="02030504000101010101" pitchFamily="18" charset="-127"/>
              <a:ea typeface="-윤고딕330" panose="02030504000101010101" pitchFamily="18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729472" y="5461783"/>
            <a:ext cx="1948912" cy="86375"/>
          </a:xfrm>
          <a:prstGeom prst="rect">
            <a:avLst/>
          </a:pr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-윤고딕330" panose="02030504000101010101" pitchFamily="18" charset="-127"/>
              <a:ea typeface="-윤고딕330" panose="02030504000101010101" pitchFamily="18" charset="-127"/>
              <a:cs typeface="+mn-cs"/>
            </a:endParaRPr>
          </a:p>
        </p:txBody>
      </p:sp>
      <p:sp>
        <p:nvSpPr>
          <p:cNvPr id="40" name="직사각형 39"/>
          <p:cNvSpPr/>
          <p:nvPr/>
        </p:nvSpPr>
        <p:spPr>
          <a:xfrm rot="19800000">
            <a:off x="6255981" y="4576122"/>
            <a:ext cx="1959525" cy="3542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-윤고딕330" panose="02030504000101010101" pitchFamily="18" charset="-127"/>
                <a:ea typeface="-윤고딕330" panose="02030504000101010101" pitchFamily="18" charset="-127"/>
                <a:cs typeface="+mn-cs"/>
              </a:rPr>
              <a:t>문서파일 삭제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5376" y="4490448"/>
            <a:ext cx="899270" cy="7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991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VS</a:t>
            </a:r>
            <a:endParaRPr kumimoji="1" lang="ko-KR" altLang="en-US" sz="399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4644008" y="4365104"/>
            <a:ext cx="814648" cy="8146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18" y="4653556"/>
            <a:ext cx="377952" cy="2377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10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1" y="332656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Ⅲ-3.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솔루션 특징</a:t>
            </a:r>
          </a:p>
        </p:txBody>
      </p:sp>
    </p:spTree>
    <p:extLst>
      <p:ext uri="{BB962C8B-B14F-4D97-AF65-F5344CB8AC3E}">
        <p14:creationId xmlns:p14="http://schemas.microsoft.com/office/powerpoint/2010/main" val="62215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107" y="1181512"/>
            <a:ext cx="591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prstClr val="white"/>
                </a:solidFill>
              </a:rPr>
              <a:t>Ⅳ </a:t>
            </a:r>
            <a:r>
              <a:rPr lang="ko-KR" altLang="en-US" sz="2800" b="1" dirty="0">
                <a:solidFill>
                  <a:schemeClr val="bg1"/>
                </a:solidFill>
              </a:rPr>
              <a:t>개인정보 추출 결과 및 기대효과 </a:t>
            </a:r>
            <a:endParaRPr lang="ko-KR" altLang="en-US" sz="2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107504" y="1052736"/>
            <a:ext cx="4428000" cy="5328592"/>
          </a:xfrm>
          <a:prstGeom prst="roundRect">
            <a:avLst>
              <a:gd name="adj" fmla="val 2166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67659" y="1196752"/>
            <a:ext cx="4332333" cy="306744"/>
            <a:chOff x="4824250" y="4358933"/>
            <a:chExt cx="3600000" cy="252000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92500" lnSpcReduction="10000"/>
            </a:bodyPr>
            <a:lstStyle/>
            <a:p>
              <a:pPr algn="ctr" latinLnBrk="0">
                <a:defRPr/>
              </a:pPr>
              <a:r>
                <a:rPr lang="ko-KR" altLang="en-US" sz="1600" b="1" kern="0" spc="-150" dirty="0">
                  <a:solidFill>
                    <a:prstClr val="white"/>
                  </a:solidFill>
                </a:rPr>
                <a:t>국가</a:t>
              </a:r>
              <a:r>
                <a:rPr lang="en-US" altLang="ko-KR" sz="1600" b="1" kern="0" spc="-150" dirty="0">
                  <a:solidFill>
                    <a:prstClr val="white"/>
                  </a:solidFill>
                </a:rPr>
                <a:t>R&amp;D </a:t>
              </a:r>
              <a:r>
                <a:rPr lang="ko-KR" altLang="en-US" sz="1600" b="1" kern="0" spc="-150" dirty="0">
                  <a:solidFill>
                    <a:prstClr val="white"/>
                  </a:solidFill>
                </a:rPr>
                <a:t>보고서 원문 개인정보 검색현황</a:t>
              </a:r>
            </a:p>
          </p:txBody>
        </p:sp>
        <p:sp>
          <p:nvSpPr>
            <p:cNvPr id="17" name="타원 16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8" name="타원 17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9551" y="332656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Ⅳ-1.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개인정보 추출 결과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482909" y="1633117"/>
          <a:ext cx="371395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모서리가 둥근 직사각형 27"/>
          <p:cNvSpPr/>
          <p:nvPr/>
        </p:nvSpPr>
        <p:spPr>
          <a:xfrm>
            <a:off x="4608496" y="1052736"/>
            <a:ext cx="4428000" cy="5328592"/>
          </a:xfrm>
          <a:prstGeom prst="roundRect">
            <a:avLst>
              <a:gd name="adj" fmla="val 2166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663905" y="1196752"/>
            <a:ext cx="4332333" cy="306744"/>
            <a:chOff x="4824250" y="4358933"/>
            <a:chExt cx="3600000" cy="252000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92500" lnSpcReduction="10000"/>
            </a:bodyPr>
            <a:lstStyle/>
            <a:p>
              <a:pPr algn="ctr" latinLnBrk="0">
                <a:defRPr/>
              </a:pPr>
              <a:r>
                <a:rPr lang="ko-KR" altLang="en-US" sz="1600" b="1" kern="0" spc="-150" dirty="0">
                  <a:solidFill>
                    <a:prstClr val="white"/>
                  </a:solidFill>
                </a:rPr>
                <a:t>국가</a:t>
              </a:r>
              <a:r>
                <a:rPr lang="en-US" altLang="ko-KR" sz="1600" b="1" kern="0" spc="-150" dirty="0">
                  <a:solidFill>
                    <a:prstClr val="white"/>
                  </a:solidFill>
                </a:rPr>
                <a:t>R&amp;D </a:t>
              </a:r>
              <a:r>
                <a:rPr lang="ko-KR" altLang="en-US" sz="1600" b="1" kern="0" spc="-150" dirty="0">
                  <a:solidFill>
                    <a:prstClr val="white"/>
                  </a:solidFill>
                </a:rPr>
                <a:t>보고서 원문 개인정보 검출 유형</a:t>
              </a:r>
            </a:p>
          </p:txBody>
        </p:sp>
        <p:sp>
          <p:nvSpPr>
            <p:cNvPr id="31" name="타원 30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9" name="타원 8"/>
          <p:cNvSpPr/>
          <p:nvPr/>
        </p:nvSpPr>
        <p:spPr>
          <a:xfrm>
            <a:off x="1763688" y="2564904"/>
            <a:ext cx="1152128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6560"/>
              </p:ext>
            </p:extLst>
          </p:nvPr>
        </p:nvGraphicFramePr>
        <p:xfrm>
          <a:off x="179512" y="4711104"/>
          <a:ext cx="4260322" cy="14542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1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대상 </a:t>
                      </a:r>
                      <a:endParaRPr lang="en-US" altLang="ko-KR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보고서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권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개인정보 </a:t>
                      </a:r>
                      <a:endParaRPr lang="en-US" altLang="ko-KR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검출보고서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권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개인정보 </a:t>
                      </a:r>
                      <a:endParaRPr lang="en-US" altLang="ko-KR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검출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건수</a:t>
                      </a:r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2014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20,015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6,273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46,334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2015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15,000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3,276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26,607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latin typeface="+mj-ea"/>
                          <a:ea typeface="+mj-ea"/>
                        </a:rPr>
                        <a:t>합 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35,015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9,549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72,941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722921" y="3789040"/>
            <a:ext cx="122180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개인정보 </a:t>
            </a:r>
            <a:r>
              <a:rPr lang="ko-KR" altLang="en-US" sz="1100" b="1" dirty="0" err="1">
                <a:solidFill>
                  <a:prstClr val="white"/>
                </a:solidFill>
              </a:rPr>
              <a:t>미검출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25,016</a:t>
            </a:r>
            <a:r>
              <a:rPr lang="ko-KR" altLang="en-US" sz="1100" b="1" dirty="0">
                <a:solidFill>
                  <a:prstClr val="white"/>
                </a:solidFill>
              </a:rPr>
              <a:t>권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71.4%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04357" y="2213688"/>
            <a:ext cx="10807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개인정보 검출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9,549</a:t>
            </a:r>
            <a:r>
              <a:rPr lang="ko-KR" altLang="en-US" sz="1100" b="1" dirty="0">
                <a:solidFill>
                  <a:prstClr val="white"/>
                </a:solidFill>
              </a:rPr>
              <a:t>권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28.6%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graphicFrame>
        <p:nvGraphicFramePr>
          <p:cNvPr id="36" name="차트 35"/>
          <p:cNvGraphicFramePr/>
          <p:nvPr/>
        </p:nvGraphicFramePr>
        <p:xfrm>
          <a:off x="4979155" y="1633117"/>
          <a:ext cx="371395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타원 36"/>
          <p:cNvSpPr/>
          <p:nvPr/>
        </p:nvSpPr>
        <p:spPr>
          <a:xfrm>
            <a:off x="6274792" y="2571254"/>
            <a:ext cx="1152128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88814"/>
              </p:ext>
            </p:extLst>
          </p:nvPr>
        </p:nvGraphicFramePr>
        <p:xfrm>
          <a:off x="4704164" y="4725144"/>
          <a:ext cx="4260324" cy="14542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1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전화번호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5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이메일</a:t>
                      </a:r>
                      <a:endParaRPr lang="ko-KR" altLang="en-US" sz="1100" spc="-15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주소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주민번호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금융정보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합계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2014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2,739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6,932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969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1,758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233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spc="-1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12,631</a:t>
                      </a:r>
                      <a:endParaRPr lang="ko-KR" altLang="en-US" sz="1100" spc="-15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2015</a:t>
                      </a:r>
                      <a:r>
                        <a:rPr lang="ko-KR" altLang="en-US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1,606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5,099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1,167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1,658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28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9,558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latin typeface="+mj-ea"/>
                          <a:ea typeface="+mj-ea"/>
                        </a:rPr>
                        <a:t>합 계</a:t>
                      </a: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4,345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pc="-150" dirty="0">
                          <a:latin typeface="+mj-ea"/>
                          <a:ea typeface="+mj-ea"/>
                        </a:rPr>
                        <a:t>12,031</a:t>
                      </a:r>
                      <a:endParaRPr lang="ko-KR" altLang="en-US" sz="1100" b="1" spc="-150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2,136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3,416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dirty="0">
                          <a:latin typeface="+mj-ea"/>
                          <a:ea typeface="+mj-ea"/>
                        </a:rPr>
                        <a:t>261</a:t>
                      </a:r>
                      <a:endParaRPr lang="ko-KR" altLang="en-US" sz="1100" b="1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 spc="-150" dirty="0">
                          <a:latin typeface="+mj-ea"/>
                          <a:ea typeface="+mj-ea"/>
                        </a:rPr>
                        <a:t>22,189</a:t>
                      </a:r>
                      <a:endParaRPr lang="ko-KR" altLang="en-US" sz="1100" b="1" spc="-150" dirty="0">
                        <a:latin typeface="+mj-ea"/>
                        <a:ea typeface="+mj-ea"/>
                      </a:endParaRPr>
                    </a:p>
                  </a:txBody>
                  <a:tcPr marL="82944" marR="82944" marT="41472" marB="4147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607167" y="3861048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 err="1">
                <a:solidFill>
                  <a:prstClr val="white"/>
                </a:solidFill>
              </a:rPr>
              <a:t>이메일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55%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0272" y="2134017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전화번호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22%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28032" y="2716431"/>
            <a:ext cx="471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주소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7%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60161" y="2134017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prstClr val="white"/>
                </a:solidFill>
              </a:rPr>
              <a:t>주민번호</a:t>
            </a:r>
            <a:endParaRPr lang="en-US" altLang="ko-KR" sz="1100" b="1" dirty="0">
              <a:solidFill>
                <a:prstClr val="white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white"/>
                </a:solidFill>
              </a:rPr>
              <a:t>14%</a:t>
            </a:r>
            <a:endParaRPr lang="ko-KR" altLang="en-US" sz="1100" b="1" dirty="0">
              <a:solidFill>
                <a:prstClr val="white"/>
              </a:solidFill>
            </a:endParaRPr>
          </a:p>
        </p:txBody>
      </p:sp>
      <p:cxnSp>
        <p:nvCxnSpPr>
          <p:cNvPr id="44" name="직선 연결선 43"/>
          <p:cNvCxnSpPr/>
          <p:nvPr/>
        </p:nvCxnSpPr>
        <p:spPr>
          <a:xfrm flipV="1">
            <a:off x="6788785" y="1643210"/>
            <a:ext cx="47347" cy="12960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6831806" y="1643089"/>
            <a:ext cx="5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08304" y="1527311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prstClr val="black"/>
                </a:solidFill>
              </a:rPr>
              <a:t>금융정보</a:t>
            </a:r>
            <a:endParaRPr lang="en-US" altLang="ko-KR" sz="1100" b="1" dirty="0">
              <a:solidFill>
                <a:prstClr val="black"/>
              </a:solidFill>
            </a:endParaRPr>
          </a:p>
          <a:p>
            <a:pPr algn="ctr"/>
            <a:r>
              <a:rPr lang="en-US" altLang="ko-KR" sz="1100" b="1" dirty="0">
                <a:solidFill>
                  <a:prstClr val="black"/>
                </a:solidFill>
              </a:rPr>
              <a:t>2%</a:t>
            </a:r>
            <a:endParaRPr lang="ko-KR" altLang="en-US" sz="11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21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54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Ⅳ-2.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기대효과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0" y="3071488"/>
            <a:ext cx="63330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0" y="4042333"/>
            <a:ext cx="63330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0" y="5013176"/>
            <a:ext cx="63330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0" y="2100643"/>
            <a:ext cx="63330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368458" y="2463585"/>
            <a:ext cx="3579133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400" b="1" spc="-30" dirty="0">
                <a:solidFill>
                  <a:prstClr val="black">
                    <a:lumMod val="75000"/>
                    <a:lumOff val="25000"/>
                  </a:prstClr>
                </a:solidFill>
              </a:rPr>
              <a:t>전자문서의 개인정보 검증 체계 강화</a:t>
            </a:r>
            <a:endParaRPr lang="en-US" altLang="ko-KR" sz="1400" b="1" spc="-3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100" name="Picture 4" descr="privacy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37" y="990007"/>
            <a:ext cx="4324011" cy="54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375160" y="3404319"/>
            <a:ext cx="324934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400" b="1" spc="-30" dirty="0">
                <a:solidFill>
                  <a:prstClr val="black">
                    <a:lumMod val="75000"/>
                    <a:lumOff val="25000"/>
                  </a:prstClr>
                </a:solidFill>
              </a:rPr>
              <a:t>문서의 개인정보 검증 업무 효율성 제고 및 비용 절감</a:t>
            </a:r>
            <a:endParaRPr lang="en-US" altLang="ko-KR" sz="1400" b="1" spc="-3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81863" y="4412431"/>
            <a:ext cx="3242642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ko-KR" altLang="en-US" sz="1400" b="1" spc="-30" dirty="0">
                <a:solidFill>
                  <a:prstClr val="black">
                    <a:lumMod val="75000"/>
                    <a:lumOff val="25000"/>
                  </a:prstClr>
                </a:solidFill>
              </a:rPr>
              <a:t>각 기관의 개인정보보호 체계 강화</a:t>
            </a:r>
            <a:endParaRPr lang="en-US" altLang="ko-KR" sz="1400" b="1" spc="-3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6827"/>
            <a:ext cx="1060616" cy="90213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1060616" cy="9021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1043"/>
            <a:ext cx="1060616" cy="9021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22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1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7562" y="1181512"/>
            <a:ext cx="2659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별첨</a:t>
            </a:r>
            <a:r>
              <a:rPr lang="en-US" altLang="ko-KR" sz="2800" b="1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#1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고객사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9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spc="-15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별첨</a:t>
            </a:r>
            <a:r>
              <a:rPr lang="en-US" altLang="ko-KR" sz="2400" b="1" spc="-15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#</a:t>
            </a:r>
            <a:r>
              <a:rPr kumimoji="0" lang="en-US" altLang="ko-KR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lang="ko-KR" altLang="en-US" sz="2400" b="1" spc="-15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공공기관</a:t>
            </a:r>
            <a:endParaRPr kumimoji="0" lang="ko-KR" altLang="en-US" sz="2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54223"/>
              </p:ext>
            </p:extLst>
          </p:nvPr>
        </p:nvGraphicFramePr>
        <p:xfrm>
          <a:off x="631302" y="1628800"/>
          <a:ext cx="3519424" cy="4176457"/>
        </p:xfrm>
        <a:graphic>
          <a:graphicData uri="http://schemas.openxmlformats.org/drawingml/2006/table">
            <a:tbl>
              <a:tblPr/>
              <a:tblGrid>
                <a:gridCol w="597789">
                  <a:extLst>
                    <a:ext uri="{9D8B030D-6E8A-4147-A177-3AD203B41FA5}">
                      <a16:colId xmlns:a16="http://schemas.microsoft.com/office/drawing/2014/main" val="2366624096"/>
                    </a:ext>
                  </a:extLst>
                </a:gridCol>
                <a:gridCol w="2921635">
                  <a:extLst>
                    <a:ext uri="{9D8B030D-6E8A-4147-A177-3AD203B41FA5}">
                      <a16:colId xmlns:a16="http://schemas.microsoft.com/office/drawing/2014/main" val="2397110316"/>
                    </a:ext>
                  </a:extLst>
                </a:gridCol>
              </a:tblGrid>
              <a:tr h="3063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기관명</a:t>
                      </a:r>
                      <a:endParaRPr lang="ko-KR" altLang="en-US" sz="1000" b="1" kern="0" spc="-3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53028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)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한국산학연협회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885558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)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나노융합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2020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사업단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722688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과학기술정책연구원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614806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국가수리과학연구소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95696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녹색기술센터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16751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농림수산식품기술기획평가원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68959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세계김치연구소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563002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한국과학창의재단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838327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한국기계연구원 부설 재료연구소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559369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한국기상산업진흥원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634991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한국보건산업진흥원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19880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한국생산기술연구원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83105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한국연구재단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28917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한국원자력의학원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21478"/>
                  </a:ext>
                </a:extLst>
              </a:tr>
              <a:tr h="25800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한국조세재정연구원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07650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25079"/>
              </p:ext>
            </p:extLst>
          </p:nvPr>
        </p:nvGraphicFramePr>
        <p:xfrm>
          <a:off x="4572000" y="1638356"/>
          <a:ext cx="3519424" cy="267716"/>
        </p:xfrm>
        <a:graphic>
          <a:graphicData uri="http://schemas.openxmlformats.org/drawingml/2006/table">
            <a:tbl>
              <a:tblPr/>
              <a:tblGrid>
                <a:gridCol w="597789">
                  <a:extLst>
                    <a:ext uri="{9D8B030D-6E8A-4147-A177-3AD203B41FA5}">
                      <a16:colId xmlns:a16="http://schemas.microsoft.com/office/drawing/2014/main" val="3574397122"/>
                    </a:ext>
                  </a:extLst>
                </a:gridCol>
                <a:gridCol w="2921635">
                  <a:extLst>
                    <a:ext uri="{9D8B030D-6E8A-4147-A177-3AD203B41FA5}">
                      <a16:colId xmlns:a16="http://schemas.microsoft.com/office/drawing/2014/main" val="2758324800"/>
                    </a:ext>
                  </a:extLst>
                </a:gridCol>
              </a:tblGrid>
              <a:tr h="234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3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3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560811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88851"/>
              </p:ext>
            </p:extLst>
          </p:nvPr>
        </p:nvGraphicFramePr>
        <p:xfrm>
          <a:off x="4572000" y="1927916"/>
          <a:ext cx="3519424" cy="3877353"/>
        </p:xfrm>
        <a:graphic>
          <a:graphicData uri="http://schemas.openxmlformats.org/drawingml/2006/table">
            <a:tbl>
              <a:tblPr/>
              <a:tblGrid>
                <a:gridCol w="597789">
                  <a:extLst>
                    <a:ext uri="{9D8B030D-6E8A-4147-A177-3AD203B41FA5}">
                      <a16:colId xmlns:a16="http://schemas.microsoft.com/office/drawing/2014/main" val="3797174867"/>
                    </a:ext>
                  </a:extLst>
                </a:gridCol>
                <a:gridCol w="2921635">
                  <a:extLst>
                    <a:ext uri="{9D8B030D-6E8A-4147-A177-3AD203B41FA5}">
                      <a16:colId xmlns:a16="http://schemas.microsoft.com/office/drawing/2014/main" val="11382042"/>
                    </a:ext>
                  </a:extLst>
                </a:gridCol>
              </a:tblGrid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한국철도기술연구원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431915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한국청소년정책연구원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16814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한국해양과학기술원 부설 극지연구소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443594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19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한국해양과학기술진흥원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65728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동남권원자력의학원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616665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전력사업기반조성센터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59415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통일연구원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70921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한국기초과학지원연구원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63707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한국방재협회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06377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한국소방산업기술원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97913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한국원자력연구원 </a:t>
                      </a:r>
                      <a:r>
                        <a:rPr lang="en-US" altLang="ko-KR" sz="1000" kern="0" spc="0">
                          <a:solidFill>
                            <a:srgbClr val="2525F5"/>
                          </a:solidFill>
                          <a:effectLst/>
                          <a:latin typeface="+mn-lt"/>
                          <a:ea typeface="한양중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2525F5"/>
                          </a:solidFill>
                          <a:effectLst/>
                          <a:latin typeface="+mn-lt"/>
                          <a:ea typeface="한양중고딕"/>
                        </a:rPr>
                        <a:t>유상</a:t>
                      </a:r>
                      <a:r>
                        <a:rPr lang="en-US" altLang="ko-KR" sz="1000" kern="0" spc="0">
                          <a:solidFill>
                            <a:srgbClr val="2525F5"/>
                          </a:solidFill>
                          <a:effectLst/>
                          <a:latin typeface="+mn-lt"/>
                          <a:ea typeface="한양중고딕"/>
                        </a:rPr>
                        <a:t>)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40390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한국기술사회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725975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국회도서관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54447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29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한국콘텐츠진흥원</a:t>
                      </a:r>
                      <a:endParaRPr lang="ko-KR" altLang="en-US" sz="900" kern="100" spc="-1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79255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30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한국보건산업진흥원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(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유상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한양중고딕"/>
                        </a:rPr>
                        <a:t>)</a:t>
                      </a:r>
                      <a:endParaRPr lang="ko-KR" altLang="en-US" sz="900" kern="100" spc="-1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69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84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91580" y="1641420"/>
            <a:ext cx="8908302" cy="4667900"/>
          </a:xfrm>
          <a:prstGeom prst="roundRect">
            <a:avLst>
              <a:gd name="adj" fmla="val 41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1" y="332656"/>
            <a:ext cx="5362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별첨</a:t>
            </a:r>
            <a:r>
              <a:rPr kumimoji="0" lang="en-US" altLang="ko-KR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#1.</a:t>
            </a:r>
            <a:r>
              <a:rPr kumimoji="0" lang="en-US" altLang="ko-KR" sz="24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2400" b="1" spc="-15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Use Case I  P-SCAN Server </a:t>
            </a:r>
            <a:r>
              <a:rPr lang="ko-KR" altLang="en-US" sz="2400" b="1" spc="-15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사용</a:t>
            </a:r>
            <a:endParaRPr kumimoji="0" lang="ko-KR" altLang="en-US" sz="2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원통 1"/>
          <p:cNvSpPr/>
          <p:nvPr/>
        </p:nvSpPr>
        <p:spPr>
          <a:xfrm>
            <a:off x="3329484" y="3466282"/>
            <a:ext cx="1008112" cy="10428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국가연구개발보고서</a:t>
            </a:r>
            <a:endParaRPr lang="en-US" altLang="ko-KR" sz="1100" dirty="0"/>
          </a:p>
          <a:p>
            <a:pPr algn="ctr"/>
            <a:r>
              <a:rPr lang="en-US" altLang="ko-KR" sz="1100" dirty="0"/>
              <a:t>DB</a:t>
            </a:r>
            <a:endParaRPr lang="ko-KR" altLang="en-US" sz="11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62" y="3179446"/>
            <a:ext cx="2320145" cy="1649644"/>
          </a:xfrm>
          <a:prstGeom prst="rect">
            <a:avLst/>
          </a:prstGeom>
        </p:spPr>
      </p:pic>
      <p:sp>
        <p:nvSpPr>
          <p:cNvPr id="4" name="오른쪽 화살표 3"/>
          <p:cNvSpPr/>
          <p:nvPr/>
        </p:nvSpPr>
        <p:spPr>
          <a:xfrm>
            <a:off x="4536606" y="386104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파산신청 이란, 파산 절차, 파산 면책, &lt;strong&gt;개인&lt;/strong&gt; 파산절차, 파산 면책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0"/>
          <a:stretch/>
        </p:blipFill>
        <p:spPr>
          <a:xfrm>
            <a:off x="7804032" y="3379074"/>
            <a:ext cx="951780" cy="896888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7452320" y="3827518"/>
            <a:ext cx="35171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54" y="2885387"/>
            <a:ext cx="1729343" cy="255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441" y="3140968"/>
            <a:ext cx="1135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P-SCAN Server</a:t>
            </a:r>
            <a:endParaRPr lang="ko-KR" altLang="en-US" sz="1100" dirty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1043608" y="3465004"/>
            <a:ext cx="0" cy="118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580" y="3756230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국가연구개발</a:t>
            </a:r>
            <a:endParaRPr lang="en-US" altLang="ko-KR" sz="1000" dirty="0">
              <a:latin typeface="+mj-ea"/>
              <a:ea typeface="+mj-ea"/>
            </a:endParaRPr>
          </a:p>
          <a:p>
            <a:r>
              <a:rPr lang="ko-KR" altLang="en-US" sz="1000" dirty="0">
                <a:latin typeface="+mj-ea"/>
                <a:ea typeface="+mj-ea"/>
              </a:rPr>
              <a:t>보고서 업로드</a:t>
            </a: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403648" y="3466282"/>
            <a:ext cx="4194" cy="118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7663" y="3748376"/>
            <a:ext cx="1383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비식별화 처리된 </a:t>
            </a:r>
            <a:endParaRPr lang="en-US" altLang="ko-KR" sz="1000" dirty="0">
              <a:latin typeface="+mj-ea"/>
              <a:ea typeface="+mj-ea"/>
            </a:endParaRPr>
          </a:p>
          <a:p>
            <a:r>
              <a:rPr lang="ko-KR" altLang="en-US" sz="1000" dirty="0">
                <a:latin typeface="+mj-ea"/>
                <a:ea typeface="+mj-ea"/>
              </a:rPr>
              <a:t>국가연구개발보고서 </a:t>
            </a:r>
            <a:endParaRPr lang="en-US" altLang="ko-KR" sz="1000" dirty="0">
              <a:latin typeface="+mj-ea"/>
              <a:ea typeface="+mj-ea"/>
            </a:endParaRPr>
          </a:p>
          <a:p>
            <a:r>
              <a:rPr lang="ko-KR" altLang="en-US" sz="1000" dirty="0">
                <a:latin typeface="+mj-ea"/>
                <a:ea typeface="+mj-ea"/>
              </a:rPr>
              <a:t>다운로드</a:t>
            </a:r>
          </a:p>
        </p:txBody>
      </p:sp>
      <p:pic>
        <p:nvPicPr>
          <p:cNvPr id="23" name="그림 22" descr="Free vector graphic: Coding, Computer, Computer User, &lt;strong&gt;Pc&lt;/strong&gt; - Free Image on Pixabay - 12943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823" y="4739531"/>
            <a:ext cx="1120500" cy="1065733"/>
          </a:xfrm>
          <a:prstGeom prst="rect">
            <a:avLst/>
          </a:prstGeom>
        </p:spPr>
      </p:pic>
      <p:cxnSp>
        <p:nvCxnSpPr>
          <p:cNvPr id="28" name="직선 화살표 연결선 27"/>
          <p:cNvCxnSpPr>
            <a:stCxn id="23" idx="1"/>
            <a:endCxn id="2" idx="2"/>
          </p:cNvCxnSpPr>
          <p:nvPr/>
        </p:nvCxnSpPr>
        <p:spPr>
          <a:xfrm flipV="1">
            <a:off x="1649323" y="3987701"/>
            <a:ext cx="1680161" cy="128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67744" y="482909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atin typeface="+mj-ea"/>
                <a:ea typeface="+mj-ea"/>
              </a:rPr>
              <a:t>비식별화 처리된 </a:t>
            </a:r>
            <a:endParaRPr lang="en-US" altLang="ko-KR" sz="1000" dirty="0">
              <a:latin typeface="+mj-ea"/>
              <a:ea typeface="+mj-ea"/>
            </a:endParaRPr>
          </a:p>
          <a:p>
            <a:r>
              <a:rPr lang="ko-KR" altLang="en-US" sz="1000" dirty="0">
                <a:latin typeface="+mj-ea"/>
                <a:ea typeface="+mj-ea"/>
              </a:rPr>
              <a:t>국가연구개발보고서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2364" y="288065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공공데이터포털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6336" y="437613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공공데이터검색자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055" y="5888305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업무 담당자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552" y="1052736"/>
            <a:ext cx="848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b="1" dirty="0"/>
              <a:t>KI* </a:t>
            </a:r>
            <a:r>
              <a:rPr lang="ko-KR" altLang="en-US" sz="1400" b="1" dirty="0"/>
              <a:t>등 다수의 연구 기관이 채택하였으며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담당자들이 </a:t>
            </a:r>
            <a:r>
              <a:rPr lang="en-US" altLang="ko-KR" sz="1400" b="1" dirty="0"/>
              <a:t>P-SCAN Server</a:t>
            </a:r>
            <a:r>
              <a:rPr lang="ko-KR" altLang="en-US" sz="1400" b="1" dirty="0"/>
              <a:t>에 접속하여 파일업로드한 후 </a:t>
            </a:r>
            <a:endParaRPr lang="en-US" altLang="ko-KR" sz="1400" b="1" dirty="0"/>
          </a:p>
          <a:p>
            <a:r>
              <a:rPr lang="en-US" altLang="ko-KR" sz="1400" b="1" dirty="0"/>
              <a:t>     </a:t>
            </a:r>
            <a:r>
              <a:rPr lang="ko-KR" altLang="en-US" sz="1400" b="1" dirty="0"/>
              <a:t>개인정보비식별화 처리 후 데이터베이스에 등록함</a:t>
            </a:r>
            <a:r>
              <a:rPr lang="en-US" altLang="ko-KR" sz="1400" b="1" dirty="0"/>
              <a:t>.</a:t>
            </a:r>
            <a:endParaRPr lang="ko-KR" altLang="en-US" sz="14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8072E73-AADD-4362-871C-AFCFAF0B5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62" y="1713428"/>
            <a:ext cx="1716635" cy="11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91580" y="1641420"/>
            <a:ext cx="8908302" cy="4667900"/>
          </a:xfrm>
          <a:prstGeom prst="roundRect">
            <a:avLst>
              <a:gd name="adj" fmla="val 41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1" y="332656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별첨</a:t>
            </a:r>
            <a:r>
              <a:rPr kumimoji="0" lang="en-US" altLang="ko-KR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#1. Use Case I  P-SCAN Agent </a:t>
            </a:r>
            <a:r>
              <a:rPr kumimoji="0" lang="ko-KR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사용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44348" y="652534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원통 1"/>
          <p:cNvSpPr/>
          <p:nvPr/>
        </p:nvSpPr>
        <p:spPr>
          <a:xfrm>
            <a:off x="3329484" y="3239995"/>
            <a:ext cx="1008112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국가연구개발보고서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DB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62" y="2915959"/>
            <a:ext cx="2228067" cy="1584176"/>
          </a:xfrm>
          <a:prstGeom prst="rect">
            <a:avLst/>
          </a:prstGeom>
        </p:spPr>
      </p:pic>
      <p:sp>
        <p:nvSpPr>
          <p:cNvPr id="4" name="오른쪽 화살표 3"/>
          <p:cNvSpPr/>
          <p:nvPr/>
        </p:nvSpPr>
        <p:spPr>
          <a:xfrm>
            <a:off x="4536606" y="3564031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 descr="파산신청 이란, 파산 절차, 파산 면책, &lt;strong&gt;개인&lt;/strong&gt; 파산절차, 파산 면책 ..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6"/>
          <a:stretch/>
        </p:blipFill>
        <p:spPr>
          <a:xfrm>
            <a:off x="7804031" y="3115587"/>
            <a:ext cx="1040317" cy="896888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7452320" y="3564031"/>
            <a:ext cx="35171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2204864"/>
            <a:ext cx="2167341" cy="3203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248" y="2546269"/>
            <a:ext cx="1393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P-SCAN Manager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886497" y="2987967"/>
            <a:ext cx="0" cy="118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3253060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비식별화</a:t>
            </a:r>
            <a:endParaRPr lang="en-US" altLang="ko-KR" sz="10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정책 요청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292053" y="2987967"/>
            <a:ext cx="4194" cy="118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6728" y="3368508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비식별화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정책 다운로드</a:t>
            </a:r>
          </a:p>
        </p:txBody>
      </p:sp>
      <p:pic>
        <p:nvPicPr>
          <p:cNvPr id="23" name="그림 22" descr="Free vector graphic: Coding, Computer, Computer User, &lt;strong&gt;Pc&lt;/strong&gt; - Free Image on Pixabay - 12943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823" y="4379491"/>
            <a:ext cx="1120500" cy="1065733"/>
          </a:xfrm>
          <a:prstGeom prst="rect">
            <a:avLst/>
          </a:prstGeom>
        </p:spPr>
      </p:pic>
      <p:cxnSp>
        <p:nvCxnSpPr>
          <p:cNvPr id="28" name="직선 화살표 연결선 27"/>
          <p:cNvCxnSpPr>
            <a:stCxn id="23" idx="1"/>
            <a:endCxn id="2" idx="2"/>
          </p:cNvCxnSpPr>
          <p:nvPr/>
        </p:nvCxnSpPr>
        <p:spPr>
          <a:xfrm flipV="1">
            <a:off x="1649323" y="3708047"/>
            <a:ext cx="1680161" cy="120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0831" y="4370261"/>
            <a:ext cx="139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비식별화 처리된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국가연구개발보고서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2364" y="2617167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공공데이터포털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9146" y="411740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공공데이터검색자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047" y="5445224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업무 담당자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7191" y="6057002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 비식별화 처리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2" y="1124744"/>
            <a:ext cx="690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b="1" dirty="0"/>
              <a:t>원</a:t>
            </a:r>
            <a:r>
              <a:rPr lang="en-US" altLang="ko-KR" sz="1400" b="1" dirty="0"/>
              <a:t>**</a:t>
            </a:r>
            <a:r>
              <a:rPr lang="ko-KR" altLang="en-US" sz="1400" b="1" dirty="0"/>
              <a:t>연구원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등 일부 연구 기관이 채택하였으며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담당자 </a:t>
            </a:r>
            <a:r>
              <a:rPr lang="en-US" altLang="ko-KR" sz="1400" b="1" dirty="0"/>
              <a:t>PC</a:t>
            </a:r>
            <a:r>
              <a:rPr lang="ko-KR" altLang="en-US" sz="1400" b="1" dirty="0"/>
              <a:t>에서만 사용하고 있음</a:t>
            </a:r>
            <a:r>
              <a:rPr lang="en-US" altLang="ko-KR" sz="1400" b="1" dirty="0"/>
              <a:t>.</a:t>
            </a:r>
            <a:endParaRPr lang="ko-KR" altLang="en-US" sz="14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6BB1067-E096-4C93-88E7-3BFEF82DD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438" y="4966885"/>
            <a:ext cx="1351703" cy="9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51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2018" y="1988840"/>
            <a:ext cx="22340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000" b="1" dirty="0"/>
              <a:t>Thank you!</a:t>
            </a:r>
            <a:endParaRPr lang="ko-KR" altLang="en-US" sz="3000" b="1" dirty="0"/>
          </a:p>
        </p:txBody>
      </p:sp>
      <p:sp>
        <p:nvSpPr>
          <p:cNvPr id="2" name="직사각형 1"/>
          <p:cNvSpPr/>
          <p:nvPr/>
        </p:nvSpPr>
        <p:spPr>
          <a:xfrm>
            <a:off x="2987823" y="3142709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005DA2"/>
                </a:solidFill>
                <a:cs typeface="Arial Unicode MS" pitchFamily="50" charset="-127"/>
              </a:rPr>
              <a:t>㈜이루엔 </a:t>
            </a:r>
            <a:r>
              <a:rPr lang="en-US" altLang="ko-KR" sz="1200" b="1" dirty="0">
                <a:solidFill>
                  <a:srgbClr val="005DA2"/>
                </a:solidFill>
                <a:cs typeface="Arial Unicode MS" pitchFamily="50" charset="-127"/>
              </a:rPr>
              <a:t>(www.iruen.com)</a:t>
            </a:r>
          </a:p>
          <a:p>
            <a:r>
              <a:rPr lang="ko-KR" altLang="en-US" sz="1200" b="1" dirty="0">
                <a:solidFill>
                  <a:srgbClr val="005DA2"/>
                </a:solidFill>
                <a:cs typeface="Arial Unicode MS" pitchFamily="50" charset="-127"/>
              </a:rPr>
              <a:t>서울시 성동구 </a:t>
            </a:r>
            <a:r>
              <a:rPr lang="ko-KR" altLang="en-US" sz="1200" b="1" dirty="0" err="1">
                <a:solidFill>
                  <a:srgbClr val="005DA2"/>
                </a:solidFill>
                <a:cs typeface="Arial Unicode MS" pitchFamily="50" charset="-127"/>
              </a:rPr>
              <a:t>성수일로</a:t>
            </a:r>
            <a:r>
              <a:rPr lang="en-US" altLang="ko-KR" sz="1200" b="1" dirty="0">
                <a:solidFill>
                  <a:srgbClr val="005DA2"/>
                </a:solidFill>
                <a:cs typeface="Arial Unicode MS" pitchFamily="50" charset="-127"/>
              </a:rPr>
              <a:t>10</a:t>
            </a:r>
            <a:r>
              <a:rPr lang="ko-KR" altLang="en-US" sz="1200" b="1" dirty="0">
                <a:solidFill>
                  <a:srgbClr val="005DA2"/>
                </a:solidFill>
                <a:cs typeface="Arial Unicode MS" pitchFamily="50" charset="-127"/>
              </a:rPr>
              <a:t>길 </a:t>
            </a:r>
            <a:r>
              <a:rPr lang="en-US" altLang="ko-KR" sz="1200" b="1" dirty="0">
                <a:solidFill>
                  <a:srgbClr val="005DA2"/>
                </a:solidFill>
                <a:cs typeface="Arial Unicode MS" pitchFamily="50" charset="-127"/>
              </a:rPr>
              <a:t>32 </a:t>
            </a:r>
            <a:r>
              <a:rPr lang="ko-KR" altLang="en-US" sz="1200" b="1" dirty="0" err="1">
                <a:solidFill>
                  <a:srgbClr val="005DA2"/>
                </a:solidFill>
                <a:cs typeface="Arial Unicode MS" pitchFamily="50" charset="-127"/>
              </a:rPr>
              <a:t>창미빌딩</a:t>
            </a:r>
            <a:r>
              <a:rPr lang="ko-KR" altLang="en-US" sz="1200" b="1" dirty="0">
                <a:solidFill>
                  <a:srgbClr val="005DA2"/>
                </a:solidFill>
                <a:cs typeface="Arial Unicode MS" pitchFamily="50" charset="-127"/>
              </a:rPr>
              <a:t> </a:t>
            </a:r>
            <a:r>
              <a:rPr lang="en-US" altLang="ko-KR" sz="1200" b="1" dirty="0">
                <a:solidFill>
                  <a:srgbClr val="005DA2"/>
                </a:solidFill>
                <a:cs typeface="Arial Unicode MS" pitchFamily="50" charset="-127"/>
              </a:rPr>
              <a:t>4</a:t>
            </a:r>
            <a:r>
              <a:rPr lang="ko-KR" altLang="en-US" sz="1200" b="1" dirty="0">
                <a:solidFill>
                  <a:srgbClr val="005DA2"/>
                </a:solidFill>
                <a:cs typeface="Arial Unicode MS" pitchFamily="50" charset="-127"/>
              </a:rPr>
              <a:t>층 </a:t>
            </a:r>
            <a:r>
              <a:rPr lang="en-US" altLang="ko-KR" sz="1200" b="1" dirty="0">
                <a:solidFill>
                  <a:srgbClr val="005DA2"/>
                </a:solidFill>
                <a:cs typeface="Arial Unicode MS" pitchFamily="50" charset="-127"/>
              </a:rPr>
              <a:t>406</a:t>
            </a:r>
            <a:r>
              <a:rPr lang="ko-KR" altLang="en-US" sz="1200" b="1" dirty="0">
                <a:solidFill>
                  <a:srgbClr val="005DA2"/>
                </a:solidFill>
                <a:cs typeface="Arial Unicode MS" pitchFamily="50" charset="-127"/>
              </a:rPr>
              <a:t>호</a:t>
            </a:r>
          </a:p>
          <a:p>
            <a:r>
              <a:rPr lang="en-US" altLang="ko-KR" sz="1200" b="1" dirty="0">
                <a:solidFill>
                  <a:srgbClr val="005DA2"/>
                </a:solidFill>
                <a:cs typeface="Arial Unicode MS" pitchFamily="50" charset="-127"/>
              </a:rPr>
              <a:t>Tel : 02-2294-0910, Fax : 0504-985-7079, E-Mail : sales@iruen.com</a:t>
            </a:r>
            <a:endParaRPr lang="ko-KR" altLang="en-US" sz="1200" b="1" dirty="0">
              <a:solidFill>
                <a:srgbClr val="005DA2"/>
              </a:solidFill>
              <a:cs typeface="Arial Unicode MS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6400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6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5971" y="1181512"/>
            <a:ext cx="3922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bg1"/>
                </a:solidFill>
              </a:rPr>
              <a:t>Ⅰ. </a:t>
            </a:r>
            <a:r>
              <a:rPr lang="ko-KR" altLang="en-US" sz="2500" b="1" dirty="0">
                <a:solidFill>
                  <a:schemeClr val="bg1"/>
                </a:solidFill>
              </a:rPr>
              <a:t>솔루션 배경 및 필요성</a:t>
            </a:r>
          </a:p>
        </p:txBody>
      </p:sp>
    </p:spTree>
    <p:extLst>
      <p:ext uri="{BB962C8B-B14F-4D97-AF65-F5344CB8AC3E}">
        <p14:creationId xmlns:p14="http://schemas.microsoft.com/office/powerpoint/2010/main" val="137313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5076336" y="2708920"/>
            <a:ext cx="3887456" cy="2736304"/>
          </a:xfrm>
          <a:prstGeom prst="roundRect">
            <a:avLst>
              <a:gd name="adj" fmla="val 2166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9792" y="2708920"/>
            <a:ext cx="4824256" cy="2736304"/>
          </a:xfrm>
          <a:prstGeom prst="roundRect">
            <a:avLst>
              <a:gd name="adj" fmla="val 2166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9792" y="1124744"/>
            <a:ext cx="8784000" cy="1512168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1" y="332656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>
                <a:solidFill>
                  <a:prstClr val="white"/>
                </a:solidFill>
              </a:rPr>
              <a:t>Ⅰ</a:t>
            </a:r>
            <a:r>
              <a:rPr lang="en-US" altLang="ko-KR" sz="2400" b="1" spc="-150" dirty="0">
                <a:solidFill>
                  <a:prstClr val="white"/>
                </a:solidFill>
              </a:rPr>
              <a:t>-1.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개인정보 유출 사례 증대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30880" y="1250048"/>
            <a:ext cx="3600000" cy="306744"/>
            <a:chOff x="4824250" y="4358933"/>
            <a:chExt cx="3600000" cy="25200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30" dirty="0">
                  <a:solidFill>
                    <a:prstClr val="white"/>
                  </a:solidFill>
                </a:rPr>
                <a:t>개인정보란</a:t>
              </a:r>
              <a:r>
                <a:rPr lang="en-US" altLang="ko-KR" b="1" kern="0" spc="-30" dirty="0">
                  <a:solidFill>
                    <a:prstClr val="white"/>
                  </a:solidFill>
                </a:rPr>
                <a:t>?</a:t>
              </a:r>
              <a:endParaRPr lang="ko-KR" altLang="en-US" b="1" kern="0" spc="-30" dirty="0">
                <a:solidFill>
                  <a:prstClr val="white"/>
                </a:solidFill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9792" y="1530101"/>
            <a:ext cx="846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</a:rPr>
              <a:t>살아있는 개인에 관한 정보로서 성명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주민등록번호 및 영상 등을 통하여 개인을 알아볼 수 있는 정보 </a:t>
            </a:r>
            <a:r>
              <a:rPr lang="en-US" altLang="ko-KR" sz="1400" dirty="0">
                <a:solidFill>
                  <a:prstClr val="black"/>
                </a:solidFill>
              </a:rPr>
              <a:t>- 『</a:t>
            </a:r>
            <a:r>
              <a:rPr lang="ko-KR" altLang="en-US" sz="1400" dirty="0">
                <a:solidFill>
                  <a:prstClr val="black"/>
                </a:solidFill>
              </a:rPr>
              <a:t>개인정보보호법</a:t>
            </a:r>
            <a:r>
              <a:rPr lang="en-US" altLang="ko-KR" sz="1400" dirty="0">
                <a:solidFill>
                  <a:prstClr val="black"/>
                </a:solidFill>
              </a:rPr>
              <a:t>』 </a:t>
            </a:r>
            <a:r>
              <a:rPr lang="ko-KR" altLang="en-US" sz="1400" dirty="0">
                <a:solidFill>
                  <a:prstClr val="black"/>
                </a:solidFill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</a:rPr>
              <a:t>2</a:t>
            </a:r>
            <a:r>
              <a:rPr lang="ko-KR" altLang="en-US" sz="1400" dirty="0">
                <a:solidFill>
                  <a:prstClr val="black"/>
                </a:solidFill>
              </a:rPr>
              <a:t>조</a:t>
            </a:r>
          </a:p>
          <a:p>
            <a:pPr marL="742950" lvl="1" indent="-285750" algn="just" latinLnBrk="0">
              <a:lnSpc>
                <a:spcPts val="2400"/>
              </a:lnSpc>
              <a:buClr>
                <a:srgbClr val="1F497D"/>
              </a:buClr>
              <a:buFont typeface="바탕" panose="02030600000101010101" pitchFamily="18" charset="-127"/>
              <a:buChar char="–"/>
            </a:pPr>
            <a:r>
              <a:rPr lang="ko-KR" altLang="en-US" sz="1400" dirty="0">
                <a:solidFill>
                  <a:prstClr val="black"/>
                </a:solidFill>
              </a:rPr>
              <a:t>다른 정보와 쉽게 결합하여 알아볼 수 있는 정보 포함 </a:t>
            </a:r>
            <a:r>
              <a:rPr lang="en-US" altLang="ko-KR" sz="1200" dirty="0">
                <a:solidFill>
                  <a:prstClr val="black"/>
                </a:solidFill>
              </a:rPr>
              <a:t>(ex. </a:t>
            </a:r>
            <a:r>
              <a:rPr lang="ko-KR" altLang="en-US" sz="1200" dirty="0">
                <a:solidFill>
                  <a:prstClr val="black"/>
                </a:solidFill>
              </a:rPr>
              <a:t>이름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전화번호</a:t>
            </a:r>
            <a:r>
              <a:rPr lang="en-US" altLang="ko-KR" sz="1200" dirty="0">
                <a:solidFill>
                  <a:prstClr val="black"/>
                </a:solidFill>
              </a:rPr>
              <a:t>, e-mail</a:t>
            </a:r>
            <a:r>
              <a:rPr lang="ko-KR" altLang="en-US" sz="1200" dirty="0">
                <a:solidFill>
                  <a:prstClr val="black"/>
                </a:solidFill>
              </a:rPr>
              <a:t>등</a:t>
            </a:r>
            <a:r>
              <a:rPr lang="en-US" altLang="ko-KR" sz="12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5"/>
          <a:stretch/>
        </p:blipFill>
        <p:spPr>
          <a:xfrm>
            <a:off x="301968" y="3219246"/>
            <a:ext cx="4655720" cy="2153970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323528" y="2780928"/>
            <a:ext cx="3600000" cy="306743"/>
            <a:chOff x="4898749" y="4389940"/>
            <a:chExt cx="3600000" cy="252000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4898749" y="4389940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 anchorCtr="1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150" dirty="0">
                  <a:solidFill>
                    <a:prstClr val="white"/>
                  </a:solidFill>
                </a:rPr>
                <a:t>개인정보 침해 신고</a:t>
              </a:r>
              <a:r>
                <a:rPr lang="en-US" altLang="ko-KR" b="1" kern="0" spc="-150" dirty="0">
                  <a:solidFill>
                    <a:prstClr val="white"/>
                  </a:solidFill>
                  <a:latin typeface="바탕"/>
                  <a:ea typeface="바탕"/>
                </a:rPr>
                <a:t>·</a:t>
              </a:r>
              <a:r>
                <a:rPr lang="ko-KR" altLang="en-US" b="1" kern="0" spc="-150" dirty="0">
                  <a:solidFill>
                    <a:prstClr val="white"/>
                  </a:solidFill>
                </a:rPr>
                <a:t>상담 건수 </a:t>
              </a:r>
            </a:p>
          </p:txBody>
        </p:sp>
        <p:sp>
          <p:nvSpPr>
            <p:cNvPr id="20" name="타원 19"/>
            <p:cNvSpPr/>
            <p:nvPr/>
          </p:nvSpPr>
          <p:spPr>
            <a:xfrm>
              <a:off x="5031279" y="4464482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8172362" y="4464482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438">
            <a:off x="1903257" y="3998262"/>
            <a:ext cx="2309641" cy="85666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0508" y="3352477"/>
            <a:ext cx="648071" cy="437349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26" y="3284984"/>
            <a:ext cx="625773" cy="2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2" b="28576"/>
          <a:stretch/>
        </p:blipFill>
        <p:spPr bwMode="auto">
          <a:xfrm>
            <a:off x="5320153" y="3575069"/>
            <a:ext cx="575719" cy="2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31" y="3856355"/>
            <a:ext cx="623363" cy="1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475983" cy="1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EB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95" y="4750352"/>
            <a:ext cx="571500" cy="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044" name="Picture 20" descr="NEX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95" y="4496504"/>
            <a:ext cx="597677" cy="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85" y="5070965"/>
            <a:ext cx="587727" cy="1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65" y="3352299"/>
            <a:ext cx="737746" cy="12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39011" r="24538" b="45536"/>
          <a:stretch/>
        </p:blipFill>
        <p:spPr bwMode="auto">
          <a:xfrm>
            <a:off x="7087237" y="3516433"/>
            <a:ext cx="726373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6" b="41778"/>
          <a:stretch/>
        </p:blipFill>
        <p:spPr bwMode="auto">
          <a:xfrm>
            <a:off x="7092922" y="3653721"/>
            <a:ext cx="715001" cy="13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 b="30575"/>
          <a:stretch/>
        </p:blipFill>
        <p:spPr bwMode="auto">
          <a:xfrm>
            <a:off x="7107022" y="3893381"/>
            <a:ext cx="675431" cy="16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그룹 44"/>
          <p:cNvGrpSpPr/>
          <p:nvPr/>
        </p:nvGrpSpPr>
        <p:grpSpPr>
          <a:xfrm>
            <a:off x="5244348" y="2814202"/>
            <a:ext cx="3600000" cy="306744"/>
            <a:chOff x="4824250" y="4358933"/>
            <a:chExt cx="3600000" cy="252000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150" dirty="0">
                  <a:solidFill>
                    <a:prstClr val="white"/>
                  </a:solidFill>
                </a:rPr>
                <a:t>국내 개인정보 유출 사례 </a:t>
              </a:r>
            </a:p>
          </p:txBody>
        </p:sp>
        <p:sp>
          <p:nvSpPr>
            <p:cNvPr id="47" name="타원 46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10876" y="3284984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’08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1,863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53" name="직선 연결선 52"/>
          <p:cNvCxnSpPr/>
          <p:nvPr/>
        </p:nvCxnSpPr>
        <p:spPr>
          <a:xfrm>
            <a:off x="6074772" y="3530908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10876" y="3568323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’08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1,125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6074772" y="3814247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10876" y="3856355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’10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820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6074772" y="4102279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10876" y="4140775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’11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3,500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6074772" y="4386699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10876" y="4432419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’11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1,320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6074772" y="4678172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010876" y="4720451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’12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400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6074772" y="4966375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12158" y="5008483"/>
            <a:ext cx="1152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ko-KR" sz="900" dirty="0">
                <a:solidFill>
                  <a:prstClr val="black"/>
                </a:solidFill>
              </a:rPr>
              <a:t>’12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870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r>
              <a:rPr lang="en-US" altLang="ko-KR" sz="9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ts val="900"/>
              </a:lnSpc>
            </a:pPr>
            <a:r>
              <a:rPr lang="en-US" altLang="ko-KR" sz="900" dirty="0">
                <a:solidFill>
                  <a:prstClr val="black"/>
                </a:solidFill>
              </a:rPr>
              <a:t>’14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1,200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66" name="직선 연결선 65"/>
          <p:cNvCxnSpPr/>
          <p:nvPr/>
        </p:nvCxnSpPr>
        <p:spPr>
          <a:xfrm>
            <a:off x="6076056" y="5320893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930483" y="3424307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’14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2,000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68" name="직선 연결선 67"/>
          <p:cNvCxnSpPr/>
          <p:nvPr/>
        </p:nvCxnSpPr>
        <p:spPr>
          <a:xfrm>
            <a:off x="7994379" y="3681859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925399" y="3886835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prstClr val="black"/>
                </a:solidFill>
              </a:rPr>
              <a:t>’16</a:t>
            </a:r>
            <a:r>
              <a:rPr lang="ko-KR" altLang="en-US" sz="900" dirty="0">
                <a:solidFill>
                  <a:prstClr val="black"/>
                </a:solidFill>
              </a:rPr>
              <a:t>년 </a:t>
            </a:r>
            <a:r>
              <a:rPr lang="en-US" altLang="ko-KR" sz="900" dirty="0">
                <a:solidFill>
                  <a:prstClr val="black"/>
                </a:solidFill>
              </a:rPr>
              <a:t>1,030</a:t>
            </a:r>
            <a:r>
              <a:rPr lang="ko-KR" altLang="en-US" sz="900" dirty="0" err="1">
                <a:solidFill>
                  <a:prstClr val="black"/>
                </a:solidFill>
              </a:rPr>
              <a:t>만명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cxnSp>
        <p:nvCxnSpPr>
          <p:cNvPr id="70" name="직선 연결선 69"/>
          <p:cNvCxnSpPr/>
          <p:nvPr/>
        </p:nvCxnSpPr>
        <p:spPr>
          <a:xfrm>
            <a:off x="7989295" y="4144387"/>
            <a:ext cx="792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41" descr="privacy에 대한 이미지 검색결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1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51" y="4303133"/>
            <a:ext cx="1914971" cy="11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그룹 81"/>
          <p:cNvGrpSpPr/>
          <p:nvPr/>
        </p:nvGrpSpPr>
        <p:grpSpPr>
          <a:xfrm>
            <a:off x="168275" y="5874201"/>
            <a:ext cx="8795517" cy="422854"/>
            <a:chOff x="539998" y="3818586"/>
            <a:chExt cx="8064000" cy="422854"/>
          </a:xfrm>
        </p:grpSpPr>
        <p:sp>
          <p:nvSpPr>
            <p:cNvPr id="83" name="직사각형 82"/>
            <p:cNvSpPr/>
            <p:nvPr/>
          </p:nvSpPr>
          <p:spPr>
            <a:xfrm>
              <a:off x="539998" y="3818586"/>
              <a:ext cx="8064000" cy="42285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2595" y="3949489"/>
              <a:ext cx="7790002" cy="192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600" b="1" spc="-50" dirty="0">
                  <a:solidFill>
                    <a:srgbClr val="C00000"/>
                  </a:solidFill>
                  <a:cs typeface="Arial" pitchFamily="34" charset="0"/>
                </a:rPr>
                <a:t>개인정보에 대한 국민의 권리와 이익을 보장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하기</a:t>
              </a:r>
              <a:r>
                <a:rPr lang="ko-KR" altLang="en-US" sz="1600" b="1" spc="-50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위하여</a:t>
              </a:r>
              <a:r>
                <a:rPr lang="ko-KR" altLang="en-US" sz="1600" b="1" spc="-50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개인정보보호법 제정</a:t>
              </a:r>
              <a:r>
                <a:rPr lang="en-US" altLang="ko-KR" sz="1600" b="1" kern="0" spc="-30" dirty="0">
                  <a:solidFill>
                    <a:srgbClr val="004EA2"/>
                  </a:solidFill>
                </a:rPr>
                <a:t>(’11.9.30)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 및 개정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4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4860032" y="2708920"/>
            <a:ext cx="4103760" cy="2995338"/>
          </a:xfrm>
          <a:prstGeom prst="roundRect">
            <a:avLst>
              <a:gd name="adj" fmla="val 2166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9792" y="1124744"/>
            <a:ext cx="8784000" cy="1512168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1" y="332656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>
                <a:solidFill>
                  <a:prstClr val="white"/>
                </a:solidFill>
              </a:rPr>
              <a:t>Ⅰ</a:t>
            </a:r>
            <a:r>
              <a:rPr lang="en-US" altLang="ko-KR" sz="2400" b="1" spc="-150" dirty="0">
                <a:solidFill>
                  <a:prstClr val="white"/>
                </a:solidFill>
              </a:rPr>
              <a:t>-1.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개인정보 유출 사례 증대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30880" y="1196752"/>
            <a:ext cx="3600000" cy="306744"/>
            <a:chOff x="4824250" y="4358933"/>
            <a:chExt cx="3600000" cy="25200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30" dirty="0">
                  <a:solidFill>
                    <a:prstClr val="white"/>
                  </a:solidFill>
                </a:rPr>
                <a:t>개인정보란</a:t>
              </a:r>
              <a:r>
                <a:rPr lang="en-US" altLang="ko-KR" b="1" kern="0" spc="-30" dirty="0">
                  <a:solidFill>
                    <a:prstClr val="white"/>
                  </a:solidFill>
                </a:rPr>
                <a:t>?</a:t>
              </a:r>
              <a:endParaRPr lang="ko-KR" altLang="en-US" b="1" kern="0" spc="-30" dirty="0">
                <a:solidFill>
                  <a:prstClr val="white"/>
                </a:solidFill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9792" y="1530101"/>
            <a:ext cx="846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</a:rPr>
              <a:t>살아있는 개인에 관한 정보로서 성명</a:t>
            </a:r>
            <a:r>
              <a:rPr lang="en-US" altLang="ko-KR" sz="1400" dirty="0">
                <a:solidFill>
                  <a:prstClr val="black"/>
                </a:solidFill>
              </a:rPr>
              <a:t>, </a:t>
            </a:r>
            <a:r>
              <a:rPr lang="ko-KR" altLang="en-US" sz="1400" dirty="0">
                <a:solidFill>
                  <a:prstClr val="black"/>
                </a:solidFill>
              </a:rPr>
              <a:t>주민등록번호 및 영상 등을 통하여 개인을 알아볼 수 있는 정보 </a:t>
            </a:r>
            <a:r>
              <a:rPr lang="en-US" altLang="ko-KR" sz="1400" dirty="0">
                <a:solidFill>
                  <a:prstClr val="black"/>
                </a:solidFill>
              </a:rPr>
              <a:t>- 『</a:t>
            </a:r>
            <a:r>
              <a:rPr lang="ko-KR" altLang="en-US" sz="1400" dirty="0">
                <a:solidFill>
                  <a:prstClr val="black"/>
                </a:solidFill>
              </a:rPr>
              <a:t>개인정보보호법</a:t>
            </a:r>
            <a:r>
              <a:rPr lang="en-US" altLang="ko-KR" sz="1400" dirty="0">
                <a:solidFill>
                  <a:prstClr val="black"/>
                </a:solidFill>
              </a:rPr>
              <a:t>』 </a:t>
            </a:r>
            <a:r>
              <a:rPr lang="ko-KR" altLang="en-US" sz="1400" dirty="0">
                <a:solidFill>
                  <a:prstClr val="black"/>
                </a:solidFill>
              </a:rPr>
              <a:t>제</a:t>
            </a:r>
            <a:r>
              <a:rPr lang="en-US" altLang="ko-KR" sz="1400" dirty="0">
                <a:solidFill>
                  <a:prstClr val="black"/>
                </a:solidFill>
              </a:rPr>
              <a:t>2</a:t>
            </a:r>
            <a:r>
              <a:rPr lang="ko-KR" altLang="en-US" sz="1400" dirty="0">
                <a:solidFill>
                  <a:prstClr val="black"/>
                </a:solidFill>
              </a:rPr>
              <a:t>조</a:t>
            </a:r>
          </a:p>
          <a:p>
            <a:pPr marL="742950" lvl="1" indent="-285750" algn="just" latinLnBrk="0">
              <a:lnSpc>
                <a:spcPts val="2400"/>
              </a:lnSpc>
              <a:buClr>
                <a:srgbClr val="1F497D"/>
              </a:buClr>
              <a:buFont typeface="바탕" panose="02030600000101010101" pitchFamily="18" charset="-127"/>
              <a:buChar char="–"/>
            </a:pPr>
            <a:r>
              <a:rPr lang="ko-KR" altLang="en-US" sz="1400" dirty="0">
                <a:solidFill>
                  <a:prstClr val="black"/>
                </a:solidFill>
              </a:rPr>
              <a:t>다른 정보와 쉽게 결합하여 알아볼 수 있는 정보 포함 </a:t>
            </a:r>
            <a:r>
              <a:rPr lang="en-US" altLang="ko-KR" sz="1200" dirty="0">
                <a:solidFill>
                  <a:prstClr val="black"/>
                </a:solidFill>
              </a:rPr>
              <a:t>(ex. </a:t>
            </a:r>
            <a:r>
              <a:rPr lang="ko-KR" altLang="en-US" sz="1200" dirty="0">
                <a:solidFill>
                  <a:prstClr val="black"/>
                </a:solidFill>
              </a:rPr>
              <a:t>이름</a:t>
            </a:r>
            <a:r>
              <a:rPr lang="en-US" altLang="ko-KR" sz="1200" dirty="0">
                <a:solidFill>
                  <a:prstClr val="black"/>
                </a:solidFill>
              </a:rPr>
              <a:t>, </a:t>
            </a:r>
            <a:r>
              <a:rPr lang="ko-KR" altLang="en-US" sz="1200" dirty="0">
                <a:solidFill>
                  <a:prstClr val="black"/>
                </a:solidFill>
              </a:rPr>
              <a:t>전화번호</a:t>
            </a:r>
            <a:r>
              <a:rPr lang="en-US" altLang="ko-KR" sz="1200" dirty="0">
                <a:solidFill>
                  <a:prstClr val="black"/>
                </a:solidFill>
              </a:rPr>
              <a:t>, e-mail</a:t>
            </a:r>
            <a:r>
              <a:rPr lang="ko-KR" altLang="en-US" sz="1200" dirty="0">
                <a:solidFill>
                  <a:prstClr val="black"/>
                </a:solidFill>
              </a:rPr>
              <a:t>등</a:t>
            </a:r>
            <a:r>
              <a:rPr lang="en-US" altLang="ko-KR" sz="1200" dirty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79792" y="2708920"/>
            <a:ext cx="4536224" cy="2995338"/>
            <a:chOff x="179792" y="2708920"/>
            <a:chExt cx="4824256" cy="2736304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79792" y="2708920"/>
              <a:ext cx="4824256" cy="2736304"/>
            </a:xfrm>
            <a:prstGeom prst="roundRect">
              <a:avLst>
                <a:gd name="adj" fmla="val 2166"/>
              </a:avLst>
            </a:prstGeom>
            <a:solidFill>
              <a:schemeClr val="bg1"/>
            </a:solidFill>
            <a:ln w="3175">
              <a:solidFill>
                <a:srgbClr val="CAD2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 latinLnBrk="0"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endParaRPr lang="en-US" altLang="ko-KR" dirty="0">
                <a:solidFill>
                  <a:prstClr val="black"/>
                </a:solidFill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95"/>
            <a:stretch/>
          </p:blipFill>
          <p:spPr>
            <a:xfrm>
              <a:off x="301968" y="3219246"/>
              <a:ext cx="4655720" cy="2153970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323528" y="2780928"/>
            <a:ext cx="3600000" cy="306743"/>
            <a:chOff x="4898749" y="4389940"/>
            <a:chExt cx="3600000" cy="252000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4898749" y="4389940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 anchorCtr="1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150" dirty="0">
                  <a:solidFill>
                    <a:prstClr val="white"/>
                  </a:solidFill>
                </a:rPr>
                <a:t>개인정보 침해 신고</a:t>
              </a:r>
              <a:r>
                <a:rPr lang="en-US" altLang="ko-KR" b="1" kern="0" spc="-150" dirty="0">
                  <a:solidFill>
                    <a:prstClr val="white"/>
                  </a:solidFill>
                  <a:latin typeface="바탕"/>
                  <a:ea typeface="바탕"/>
                </a:rPr>
                <a:t>·</a:t>
              </a:r>
              <a:r>
                <a:rPr lang="ko-KR" altLang="en-US" b="1" kern="0" spc="-150" dirty="0">
                  <a:solidFill>
                    <a:prstClr val="white"/>
                  </a:solidFill>
                </a:rPr>
                <a:t>상담 건수 </a:t>
              </a:r>
            </a:p>
          </p:txBody>
        </p:sp>
        <p:sp>
          <p:nvSpPr>
            <p:cNvPr id="20" name="타원 19"/>
            <p:cNvSpPr/>
            <p:nvPr/>
          </p:nvSpPr>
          <p:spPr>
            <a:xfrm>
              <a:off x="5031279" y="4464482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8172362" y="4464482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438">
            <a:off x="1903257" y="3998262"/>
            <a:ext cx="2309641" cy="85666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3634" y="3903427"/>
            <a:ext cx="490043" cy="3601663"/>
          </a:xfrm>
          <a:prstGeom prst="rect">
            <a:avLst/>
          </a:prstGeom>
        </p:spPr>
      </p:pic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5244348" y="2780928"/>
            <a:ext cx="3600000" cy="306744"/>
            <a:chOff x="4824250" y="4358933"/>
            <a:chExt cx="3600000" cy="252000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150" dirty="0">
                  <a:solidFill>
                    <a:prstClr val="white"/>
                  </a:solidFill>
                </a:rPr>
                <a:t>개인정보 유출 원인 별 주요사례 </a:t>
              </a:r>
            </a:p>
          </p:txBody>
        </p:sp>
        <p:sp>
          <p:nvSpPr>
            <p:cNvPr id="47" name="타원 46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168275" y="5958474"/>
            <a:ext cx="8795517" cy="422854"/>
            <a:chOff x="539998" y="3818586"/>
            <a:chExt cx="8064000" cy="422854"/>
          </a:xfrm>
        </p:grpSpPr>
        <p:sp>
          <p:nvSpPr>
            <p:cNvPr id="83" name="직사각형 82"/>
            <p:cNvSpPr/>
            <p:nvPr/>
          </p:nvSpPr>
          <p:spPr>
            <a:xfrm>
              <a:off x="539998" y="3818586"/>
              <a:ext cx="8064000" cy="42285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2595" y="3949489"/>
              <a:ext cx="7790002" cy="192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latinLnBrk="0">
                <a:lnSpc>
                  <a:spcPts val="1500"/>
                </a:lnSpc>
              </a:pPr>
              <a:r>
                <a:rPr lang="ko-KR" altLang="en-US" sz="1600" b="1" spc="-50" dirty="0">
                  <a:solidFill>
                    <a:srgbClr val="C00000"/>
                  </a:solidFill>
                  <a:cs typeface="Arial" pitchFamily="34" charset="0"/>
                </a:rPr>
                <a:t>개인정보에 대한 국민의 권리와 이익을 보장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하기</a:t>
              </a:r>
              <a:r>
                <a:rPr lang="ko-KR" altLang="en-US" sz="1600" b="1" spc="-50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위하여</a:t>
              </a:r>
              <a:r>
                <a:rPr lang="ko-KR" altLang="en-US" sz="1600" b="1" spc="-50" dirty="0">
                  <a:solidFill>
                    <a:srgbClr val="C00000"/>
                  </a:solidFill>
                  <a:cs typeface="Arial" pitchFamily="34" charset="0"/>
                </a:rPr>
                <a:t> 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개인정보보호법 제정</a:t>
              </a:r>
              <a:r>
                <a:rPr lang="en-US" altLang="ko-KR" sz="1600" b="1" kern="0" spc="-30" dirty="0">
                  <a:solidFill>
                    <a:srgbClr val="004EA2"/>
                  </a:solidFill>
                </a:rPr>
                <a:t>(’11.9.30)</a:t>
              </a:r>
              <a:r>
                <a:rPr lang="ko-KR" altLang="en-US" sz="1600" b="1" kern="0" spc="-30" dirty="0">
                  <a:solidFill>
                    <a:srgbClr val="004EA2"/>
                  </a:solidFill>
                </a:rPr>
                <a:t> 및 개정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4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pic>
        <p:nvPicPr>
          <p:cNvPr id="2050" name="Picture 2" descr="D:\2.제품소개자료\템플릿\PS190127002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00" y="3210735"/>
            <a:ext cx="399682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Ⅰ-2.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개인정보보호법 시행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179792" y="1095193"/>
            <a:ext cx="8784000" cy="5313395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162" name="그룹 161"/>
          <p:cNvGrpSpPr/>
          <p:nvPr/>
        </p:nvGrpSpPr>
        <p:grpSpPr>
          <a:xfrm>
            <a:off x="330880" y="1196752"/>
            <a:ext cx="3600000" cy="306744"/>
            <a:chOff x="4824250" y="4358933"/>
            <a:chExt cx="3600000" cy="252000"/>
          </a:xfrm>
        </p:grpSpPr>
        <p:sp>
          <p:nvSpPr>
            <p:cNvPr id="163" name="모서리가 둥근 직사각형 162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algn="ctr" latinLnBrk="0">
                <a:defRPr/>
              </a:pPr>
              <a:r>
                <a:rPr lang="ko-KR" altLang="en-US" b="1" kern="0" spc="-30" dirty="0">
                  <a:solidFill>
                    <a:prstClr val="white"/>
                  </a:solidFill>
                </a:rPr>
                <a:t>주요개정사항</a:t>
              </a:r>
            </a:p>
          </p:txBody>
        </p:sp>
        <p:sp>
          <p:nvSpPr>
            <p:cNvPr id="164" name="타원 163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165" name="타원 164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51520" y="4365104"/>
            <a:ext cx="8665778" cy="360000"/>
            <a:chOff x="251520" y="4365104"/>
            <a:chExt cx="8665778" cy="36000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51520" y="4365104"/>
              <a:ext cx="8640960" cy="3600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251520" y="4365104"/>
              <a:ext cx="8665778" cy="360000"/>
              <a:chOff x="5057032" y="2669109"/>
              <a:chExt cx="6418677" cy="36000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843959" y="2764713"/>
                <a:ext cx="2419400" cy="153888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기업의 고의∙과실로 개인정보가 분실∙도난∙유출된 경우</a:t>
                </a:r>
              </a:p>
            </p:txBody>
          </p:sp>
          <p:grpSp>
            <p:nvGrpSpPr>
              <p:cNvPr id="58" name="그룹 57"/>
              <p:cNvGrpSpPr/>
              <p:nvPr/>
            </p:nvGrpSpPr>
            <p:grpSpPr>
              <a:xfrm>
                <a:off x="5057032" y="2669109"/>
                <a:ext cx="780240" cy="360000"/>
                <a:chOff x="5057032" y="2669109"/>
                <a:chExt cx="780240" cy="360000"/>
              </a:xfrm>
            </p:grpSpPr>
            <p:sp>
              <p:nvSpPr>
                <p:cNvPr id="59" name="자유형 58"/>
                <p:cNvSpPr/>
                <p:nvPr/>
              </p:nvSpPr>
              <p:spPr>
                <a:xfrm>
                  <a:off x="5057032" y="2669109"/>
                  <a:ext cx="780240" cy="360000"/>
                </a:xfrm>
                <a:custGeom>
                  <a:avLst/>
                  <a:gdLst>
                    <a:gd name="connsiteX0" fmla="*/ 60001 w 1019597"/>
                    <a:gd name="connsiteY0" fmla="*/ 0 h 360000"/>
                    <a:gd name="connsiteX1" fmla="*/ 1019597 w 1019597"/>
                    <a:gd name="connsiteY1" fmla="*/ 0 h 360000"/>
                    <a:gd name="connsiteX2" fmla="*/ 1019597 w 1019597"/>
                    <a:gd name="connsiteY2" fmla="*/ 360000 h 360000"/>
                    <a:gd name="connsiteX3" fmla="*/ 60001 w 1019597"/>
                    <a:gd name="connsiteY3" fmla="*/ 360000 h 360000"/>
                    <a:gd name="connsiteX4" fmla="*/ 0 w 1019597"/>
                    <a:gd name="connsiteY4" fmla="*/ 299999 h 360000"/>
                    <a:gd name="connsiteX5" fmla="*/ 0 w 1019597"/>
                    <a:gd name="connsiteY5" fmla="*/ 60001 h 360000"/>
                    <a:gd name="connsiteX6" fmla="*/ 60001 w 1019597"/>
                    <a:gd name="connsiteY6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9597" h="360000">
                      <a:moveTo>
                        <a:pt x="60001" y="0"/>
                      </a:moveTo>
                      <a:lnTo>
                        <a:pt x="1019597" y="0"/>
                      </a:lnTo>
                      <a:lnTo>
                        <a:pt x="1019597" y="360000"/>
                      </a:lnTo>
                      <a:lnTo>
                        <a:pt x="60001" y="360000"/>
                      </a:lnTo>
                      <a:cubicBezTo>
                        <a:pt x="26863" y="360000"/>
                        <a:pt x="0" y="333137"/>
                        <a:pt x="0" y="299999"/>
                      </a:cubicBezTo>
                      <a:lnTo>
                        <a:pt x="0" y="60001"/>
                      </a:lnTo>
                      <a:cubicBezTo>
                        <a:pt x="0" y="26863"/>
                        <a:pt x="26863" y="0"/>
                        <a:pt x="60001" y="0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 w="6350" cap="flat" cmpd="sng" algn="ctr">
                  <a:solidFill>
                    <a:srgbClr val="004EA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  <a:latin typeface="나눔바른고딕"/>
                    <a:ea typeface="나눔바른고딕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241954" y="2772165"/>
                  <a:ext cx="379947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108000" latinLnBrk="0">
                    <a:lnSpc>
                      <a:spcPts val="1200"/>
                    </a:lnSpc>
                    <a:buClr>
                      <a:srgbClr val="0070BA"/>
                    </a:buClr>
                    <a:defRPr/>
                  </a:pPr>
                  <a:r>
                    <a:rPr lang="ko-KR" altLang="en-US" sz="1000" b="1" kern="0" dirty="0">
                      <a:solidFill>
                        <a:prstClr val="white"/>
                      </a:solidFill>
                    </a:rPr>
                    <a:t>적용요건</a:t>
                  </a: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8301166" y="2778437"/>
                <a:ext cx="3174543" cy="153888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기업의 고의∙중과실로 개인정보 유출 또는 동의 없이 활용하여 피해발생 </a:t>
                </a:r>
              </a:p>
            </p:txBody>
          </p:sp>
        </p:grpSp>
        <p:cxnSp>
          <p:nvCxnSpPr>
            <p:cNvPr id="4" name="직선 연결선 3"/>
            <p:cNvCxnSpPr/>
            <p:nvPr/>
          </p:nvCxnSpPr>
          <p:spPr>
            <a:xfrm>
              <a:off x="4607395" y="4365104"/>
              <a:ext cx="0" cy="36000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/>
          <p:cNvGrpSpPr/>
          <p:nvPr/>
        </p:nvGrpSpPr>
        <p:grpSpPr>
          <a:xfrm>
            <a:off x="251519" y="4767047"/>
            <a:ext cx="8640961" cy="360000"/>
            <a:chOff x="251519" y="4767697"/>
            <a:chExt cx="8640961" cy="360000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251520" y="4767697"/>
              <a:ext cx="8640960" cy="3600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251519" y="4767697"/>
              <a:ext cx="6367072" cy="360000"/>
              <a:chOff x="5057032" y="2669109"/>
              <a:chExt cx="4716043" cy="360000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843959" y="2690811"/>
                <a:ext cx="1698689" cy="320601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기업이 고의∙과실 없음을 입증 </a:t>
                </a:r>
                <a:endParaRPr lang="en-US" altLang="ko-KR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피해자에 대한 피해액 입증책임 면제 </a:t>
                </a:r>
              </a:p>
            </p:txBody>
          </p:sp>
          <p:grpSp>
            <p:nvGrpSpPr>
              <p:cNvPr id="68" name="그룹 67"/>
              <p:cNvGrpSpPr/>
              <p:nvPr/>
            </p:nvGrpSpPr>
            <p:grpSpPr>
              <a:xfrm>
                <a:off x="5057032" y="2669109"/>
                <a:ext cx="780240" cy="360000"/>
                <a:chOff x="5057032" y="2669109"/>
                <a:chExt cx="780240" cy="360000"/>
              </a:xfrm>
            </p:grpSpPr>
            <p:sp>
              <p:nvSpPr>
                <p:cNvPr id="70" name="자유형 69"/>
                <p:cNvSpPr/>
                <p:nvPr/>
              </p:nvSpPr>
              <p:spPr>
                <a:xfrm>
                  <a:off x="5057032" y="2669109"/>
                  <a:ext cx="780240" cy="360000"/>
                </a:xfrm>
                <a:custGeom>
                  <a:avLst/>
                  <a:gdLst>
                    <a:gd name="connsiteX0" fmla="*/ 60001 w 1019597"/>
                    <a:gd name="connsiteY0" fmla="*/ 0 h 360000"/>
                    <a:gd name="connsiteX1" fmla="*/ 1019597 w 1019597"/>
                    <a:gd name="connsiteY1" fmla="*/ 0 h 360000"/>
                    <a:gd name="connsiteX2" fmla="*/ 1019597 w 1019597"/>
                    <a:gd name="connsiteY2" fmla="*/ 360000 h 360000"/>
                    <a:gd name="connsiteX3" fmla="*/ 60001 w 1019597"/>
                    <a:gd name="connsiteY3" fmla="*/ 360000 h 360000"/>
                    <a:gd name="connsiteX4" fmla="*/ 0 w 1019597"/>
                    <a:gd name="connsiteY4" fmla="*/ 299999 h 360000"/>
                    <a:gd name="connsiteX5" fmla="*/ 0 w 1019597"/>
                    <a:gd name="connsiteY5" fmla="*/ 60001 h 360000"/>
                    <a:gd name="connsiteX6" fmla="*/ 60001 w 1019597"/>
                    <a:gd name="connsiteY6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9597" h="360000">
                      <a:moveTo>
                        <a:pt x="60001" y="0"/>
                      </a:moveTo>
                      <a:lnTo>
                        <a:pt x="1019597" y="0"/>
                      </a:lnTo>
                      <a:lnTo>
                        <a:pt x="1019597" y="360000"/>
                      </a:lnTo>
                      <a:lnTo>
                        <a:pt x="60001" y="360000"/>
                      </a:lnTo>
                      <a:cubicBezTo>
                        <a:pt x="26863" y="360000"/>
                        <a:pt x="0" y="333137"/>
                        <a:pt x="0" y="299999"/>
                      </a:cubicBezTo>
                      <a:lnTo>
                        <a:pt x="0" y="60001"/>
                      </a:lnTo>
                      <a:cubicBezTo>
                        <a:pt x="0" y="26863"/>
                        <a:pt x="26863" y="0"/>
                        <a:pt x="600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 cmpd="sng" algn="ctr">
                  <a:solidFill>
                    <a:srgbClr val="92D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  <a:latin typeface="나눔바른고딕"/>
                    <a:ea typeface="나눔바른고딕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241955" y="2772165"/>
                  <a:ext cx="379946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108000" latinLnBrk="0">
                    <a:lnSpc>
                      <a:spcPts val="1200"/>
                    </a:lnSpc>
                    <a:buClr>
                      <a:srgbClr val="0070BA"/>
                    </a:buClr>
                    <a:defRPr/>
                  </a:pPr>
                  <a:r>
                    <a:rPr lang="ko-KR" altLang="en-US" sz="1000" b="1" kern="0" dirty="0">
                      <a:solidFill>
                        <a:prstClr val="white"/>
                      </a:solidFill>
                    </a:rPr>
                    <a:t>입증책임</a:t>
                  </a: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8301166" y="2690811"/>
                <a:ext cx="1471909" cy="320601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기업이 고의∙중과실 없음을 입증</a:t>
                </a:r>
              </a:p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피해액은 피해자가 입증</a:t>
                </a:r>
              </a:p>
            </p:txBody>
          </p:sp>
        </p:grpSp>
        <p:cxnSp>
          <p:nvCxnSpPr>
            <p:cNvPr id="72" name="직선 연결선 71"/>
            <p:cNvCxnSpPr/>
            <p:nvPr/>
          </p:nvCxnSpPr>
          <p:spPr>
            <a:xfrm>
              <a:off x="4607395" y="4767697"/>
              <a:ext cx="0" cy="36000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251520" y="5168990"/>
            <a:ext cx="8640960" cy="360000"/>
            <a:chOff x="251520" y="5168990"/>
            <a:chExt cx="8640960" cy="360000"/>
          </a:xfrm>
        </p:grpSpPr>
        <p:sp>
          <p:nvSpPr>
            <p:cNvPr id="73" name="모서리가 둥근 직사각형 72"/>
            <p:cNvSpPr/>
            <p:nvPr/>
          </p:nvSpPr>
          <p:spPr>
            <a:xfrm>
              <a:off x="251520" y="5168990"/>
              <a:ext cx="8640960" cy="3600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251520" y="5168990"/>
              <a:ext cx="6333409" cy="360000"/>
              <a:chOff x="5057032" y="2669109"/>
              <a:chExt cx="4691109" cy="36000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5843959" y="2764713"/>
                <a:ext cx="1760431" cy="153888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사실상 피해입증이 어려운 정신적 피해</a:t>
                </a:r>
              </a:p>
            </p:txBody>
          </p:sp>
          <p:grpSp>
            <p:nvGrpSpPr>
              <p:cNvPr id="76" name="그룹 75"/>
              <p:cNvGrpSpPr/>
              <p:nvPr/>
            </p:nvGrpSpPr>
            <p:grpSpPr>
              <a:xfrm>
                <a:off x="5057032" y="2669109"/>
                <a:ext cx="780240" cy="360000"/>
                <a:chOff x="5057032" y="2669109"/>
                <a:chExt cx="780240" cy="360000"/>
              </a:xfrm>
            </p:grpSpPr>
            <p:sp>
              <p:nvSpPr>
                <p:cNvPr id="78" name="자유형 77"/>
                <p:cNvSpPr/>
                <p:nvPr/>
              </p:nvSpPr>
              <p:spPr>
                <a:xfrm>
                  <a:off x="5057032" y="2669109"/>
                  <a:ext cx="780240" cy="360000"/>
                </a:xfrm>
                <a:custGeom>
                  <a:avLst/>
                  <a:gdLst>
                    <a:gd name="connsiteX0" fmla="*/ 60001 w 1019597"/>
                    <a:gd name="connsiteY0" fmla="*/ 0 h 360000"/>
                    <a:gd name="connsiteX1" fmla="*/ 1019597 w 1019597"/>
                    <a:gd name="connsiteY1" fmla="*/ 0 h 360000"/>
                    <a:gd name="connsiteX2" fmla="*/ 1019597 w 1019597"/>
                    <a:gd name="connsiteY2" fmla="*/ 360000 h 360000"/>
                    <a:gd name="connsiteX3" fmla="*/ 60001 w 1019597"/>
                    <a:gd name="connsiteY3" fmla="*/ 360000 h 360000"/>
                    <a:gd name="connsiteX4" fmla="*/ 0 w 1019597"/>
                    <a:gd name="connsiteY4" fmla="*/ 299999 h 360000"/>
                    <a:gd name="connsiteX5" fmla="*/ 0 w 1019597"/>
                    <a:gd name="connsiteY5" fmla="*/ 60001 h 360000"/>
                    <a:gd name="connsiteX6" fmla="*/ 60001 w 1019597"/>
                    <a:gd name="connsiteY6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9597" h="360000">
                      <a:moveTo>
                        <a:pt x="60001" y="0"/>
                      </a:moveTo>
                      <a:lnTo>
                        <a:pt x="1019597" y="0"/>
                      </a:lnTo>
                      <a:lnTo>
                        <a:pt x="1019597" y="360000"/>
                      </a:lnTo>
                      <a:lnTo>
                        <a:pt x="60001" y="360000"/>
                      </a:lnTo>
                      <a:cubicBezTo>
                        <a:pt x="26863" y="360000"/>
                        <a:pt x="0" y="333137"/>
                        <a:pt x="0" y="299999"/>
                      </a:cubicBezTo>
                      <a:lnTo>
                        <a:pt x="0" y="60001"/>
                      </a:lnTo>
                      <a:cubicBezTo>
                        <a:pt x="0" y="26863"/>
                        <a:pt x="26863" y="0"/>
                        <a:pt x="60001" y="0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 w="6350" cap="flat" cmpd="sng" algn="ctr">
                  <a:solidFill>
                    <a:srgbClr val="004EA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  <a:latin typeface="나눔바른고딕"/>
                    <a:ea typeface="나눔바른고딕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5241955" y="2772165"/>
                  <a:ext cx="379947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108000" latinLnBrk="0">
                    <a:lnSpc>
                      <a:spcPts val="1200"/>
                    </a:lnSpc>
                    <a:buClr>
                      <a:srgbClr val="0070BA"/>
                    </a:buClr>
                    <a:defRPr/>
                  </a:pPr>
                  <a:r>
                    <a:rPr lang="ko-KR" altLang="en-US" sz="1000" b="1" kern="0" dirty="0">
                      <a:solidFill>
                        <a:prstClr val="white"/>
                      </a:solidFill>
                    </a:rPr>
                    <a:t>구제범위</a:t>
                  </a: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8301166" y="2778437"/>
                <a:ext cx="1446975" cy="153888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0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재산 및 정신적 피해 모두 포함 </a:t>
                </a:r>
              </a:p>
            </p:txBody>
          </p:sp>
        </p:grpSp>
        <p:cxnSp>
          <p:nvCxnSpPr>
            <p:cNvPr id="80" name="직선 연결선 79"/>
            <p:cNvCxnSpPr/>
            <p:nvPr/>
          </p:nvCxnSpPr>
          <p:spPr>
            <a:xfrm>
              <a:off x="4607395" y="5168990"/>
              <a:ext cx="0" cy="36000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251520" y="5570933"/>
            <a:ext cx="8640961" cy="360000"/>
            <a:chOff x="251520" y="5571583"/>
            <a:chExt cx="8640961" cy="360000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251521" y="5571583"/>
              <a:ext cx="8640960" cy="3600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82" name="그룹 81"/>
            <p:cNvGrpSpPr/>
            <p:nvPr/>
          </p:nvGrpSpPr>
          <p:grpSpPr>
            <a:xfrm>
              <a:off x="251520" y="5571583"/>
              <a:ext cx="6525769" cy="360000"/>
              <a:chOff x="5057032" y="2669109"/>
              <a:chExt cx="4833589" cy="36000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5843959" y="2770572"/>
                <a:ext cx="2064388" cy="153888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200" b="1" kern="0" dirty="0">
                    <a:solidFill>
                      <a:srgbClr val="C00000"/>
                    </a:solidFill>
                  </a:rPr>
                  <a:t>300</a:t>
                </a:r>
                <a:r>
                  <a:rPr lang="ko-KR" altLang="en-US" sz="1200" b="1" kern="0" dirty="0">
                    <a:solidFill>
                      <a:srgbClr val="C00000"/>
                    </a:solidFill>
                  </a:rPr>
                  <a:t>만원 이하의 범위에서 상당한 금액</a:t>
                </a:r>
              </a:p>
            </p:txBody>
          </p:sp>
          <p:grpSp>
            <p:nvGrpSpPr>
              <p:cNvPr id="84" name="그룹 83"/>
              <p:cNvGrpSpPr/>
              <p:nvPr/>
            </p:nvGrpSpPr>
            <p:grpSpPr>
              <a:xfrm>
                <a:off x="5057032" y="2669109"/>
                <a:ext cx="780240" cy="360000"/>
                <a:chOff x="5057032" y="2669109"/>
                <a:chExt cx="780240" cy="360000"/>
              </a:xfrm>
            </p:grpSpPr>
            <p:sp>
              <p:nvSpPr>
                <p:cNvPr id="86" name="자유형 85"/>
                <p:cNvSpPr/>
                <p:nvPr/>
              </p:nvSpPr>
              <p:spPr>
                <a:xfrm>
                  <a:off x="5057032" y="2669109"/>
                  <a:ext cx="780240" cy="360000"/>
                </a:xfrm>
                <a:custGeom>
                  <a:avLst/>
                  <a:gdLst>
                    <a:gd name="connsiteX0" fmla="*/ 60001 w 1019597"/>
                    <a:gd name="connsiteY0" fmla="*/ 0 h 360000"/>
                    <a:gd name="connsiteX1" fmla="*/ 1019597 w 1019597"/>
                    <a:gd name="connsiteY1" fmla="*/ 0 h 360000"/>
                    <a:gd name="connsiteX2" fmla="*/ 1019597 w 1019597"/>
                    <a:gd name="connsiteY2" fmla="*/ 360000 h 360000"/>
                    <a:gd name="connsiteX3" fmla="*/ 60001 w 1019597"/>
                    <a:gd name="connsiteY3" fmla="*/ 360000 h 360000"/>
                    <a:gd name="connsiteX4" fmla="*/ 0 w 1019597"/>
                    <a:gd name="connsiteY4" fmla="*/ 299999 h 360000"/>
                    <a:gd name="connsiteX5" fmla="*/ 0 w 1019597"/>
                    <a:gd name="connsiteY5" fmla="*/ 60001 h 360000"/>
                    <a:gd name="connsiteX6" fmla="*/ 60001 w 1019597"/>
                    <a:gd name="connsiteY6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9597" h="360000">
                      <a:moveTo>
                        <a:pt x="60001" y="0"/>
                      </a:moveTo>
                      <a:lnTo>
                        <a:pt x="1019597" y="0"/>
                      </a:lnTo>
                      <a:lnTo>
                        <a:pt x="1019597" y="360000"/>
                      </a:lnTo>
                      <a:lnTo>
                        <a:pt x="60001" y="360000"/>
                      </a:lnTo>
                      <a:cubicBezTo>
                        <a:pt x="26863" y="360000"/>
                        <a:pt x="0" y="333137"/>
                        <a:pt x="0" y="299999"/>
                      </a:cubicBezTo>
                      <a:lnTo>
                        <a:pt x="0" y="60001"/>
                      </a:lnTo>
                      <a:cubicBezTo>
                        <a:pt x="0" y="26863"/>
                        <a:pt x="26863" y="0"/>
                        <a:pt x="600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" cap="flat" cmpd="sng" algn="ctr">
                  <a:solidFill>
                    <a:srgbClr val="92D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  <a:latin typeface="나눔바른고딕"/>
                    <a:ea typeface="나눔바른고딕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5241955" y="2772165"/>
                  <a:ext cx="379947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108000" latinLnBrk="0">
                    <a:lnSpc>
                      <a:spcPts val="1200"/>
                    </a:lnSpc>
                    <a:buClr>
                      <a:srgbClr val="0070BA"/>
                    </a:buClr>
                    <a:defRPr/>
                  </a:pPr>
                  <a:r>
                    <a:rPr lang="ko-KR" altLang="en-US" sz="1000" b="1" kern="0" dirty="0">
                      <a:solidFill>
                        <a:schemeClr val="bg1"/>
                      </a:solidFill>
                    </a:rPr>
                    <a:t>배상규모</a:t>
                  </a: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8301166" y="2767819"/>
                <a:ext cx="1589455" cy="153888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indent="-108000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  <a:buFont typeface="Arial" panose="020B0604020202020204" pitchFamily="34" charset="0"/>
                  <a:buChar char="•"/>
                </a:pPr>
                <a:r>
                  <a:rPr lang="ko-KR" altLang="en-US" sz="1200" b="1" kern="0" dirty="0">
                    <a:solidFill>
                      <a:srgbClr val="C00000"/>
                    </a:solidFill>
                  </a:rPr>
                  <a:t>실제 피해액의 </a:t>
                </a:r>
                <a:r>
                  <a:rPr lang="en-US" altLang="ko-KR" sz="1200" b="1" kern="0" dirty="0">
                    <a:solidFill>
                      <a:srgbClr val="C00000"/>
                    </a:solidFill>
                  </a:rPr>
                  <a:t>3</a:t>
                </a:r>
                <a:r>
                  <a:rPr lang="ko-KR" altLang="en-US" sz="1200" b="1" kern="0" dirty="0">
                    <a:solidFill>
                      <a:srgbClr val="C00000"/>
                    </a:solidFill>
                  </a:rPr>
                  <a:t>배 이내 배상</a:t>
                </a:r>
              </a:p>
            </p:txBody>
          </p:sp>
        </p:grpSp>
        <p:cxnSp>
          <p:nvCxnSpPr>
            <p:cNvPr id="88" name="직선 연결선 87"/>
            <p:cNvCxnSpPr/>
            <p:nvPr/>
          </p:nvCxnSpPr>
          <p:spPr>
            <a:xfrm>
              <a:off x="4607396" y="5571583"/>
              <a:ext cx="0" cy="36000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251520" y="5972876"/>
            <a:ext cx="8640960" cy="360000"/>
            <a:chOff x="251520" y="5972876"/>
            <a:chExt cx="8640960" cy="360000"/>
          </a:xfrm>
        </p:grpSpPr>
        <p:sp>
          <p:nvSpPr>
            <p:cNvPr id="89" name="모서리가 둥근 직사각형 88"/>
            <p:cNvSpPr/>
            <p:nvPr/>
          </p:nvSpPr>
          <p:spPr>
            <a:xfrm>
              <a:off x="251520" y="5972876"/>
              <a:ext cx="8640960" cy="3600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251520" y="5972876"/>
              <a:ext cx="8640959" cy="360000"/>
              <a:chOff x="5057032" y="2669109"/>
              <a:chExt cx="6400294" cy="36000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5843959" y="2764713"/>
                <a:ext cx="5613367" cy="153888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 defTabSz="108000" latinLnBrk="0">
                  <a:lnSpc>
                    <a:spcPts val="1200"/>
                  </a:lnSpc>
                  <a:spcAft>
                    <a:spcPts val="100"/>
                  </a:spcAft>
                  <a:buClr>
                    <a:srgbClr val="0070BA"/>
                  </a:buClr>
                </a:pPr>
                <a:r>
                  <a:rPr lang="ko-KR" altLang="en-US" sz="1200" b="1" kern="0" dirty="0">
                    <a:solidFill>
                      <a:srgbClr val="C00000"/>
                    </a:solidFill>
                  </a:rPr>
                  <a:t>개정법 시행 이후 유출 사고 </a:t>
                </a:r>
              </a:p>
            </p:txBody>
          </p:sp>
          <p:grpSp>
            <p:nvGrpSpPr>
              <p:cNvPr id="92" name="그룹 91"/>
              <p:cNvGrpSpPr/>
              <p:nvPr/>
            </p:nvGrpSpPr>
            <p:grpSpPr>
              <a:xfrm>
                <a:off x="5057032" y="2669109"/>
                <a:ext cx="780240" cy="360000"/>
                <a:chOff x="5057032" y="2669109"/>
                <a:chExt cx="780240" cy="360000"/>
              </a:xfrm>
            </p:grpSpPr>
            <p:sp>
              <p:nvSpPr>
                <p:cNvPr id="94" name="자유형 93"/>
                <p:cNvSpPr/>
                <p:nvPr/>
              </p:nvSpPr>
              <p:spPr>
                <a:xfrm>
                  <a:off x="5057032" y="2669109"/>
                  <a:ext cx="780240" cy="360000"/>
                </a:xfrm>
                <a:custGeom>
                  <a:avLst/>
                  <a:gdLst>
                    <a:gd name="connsiteX0" fmla="*/ 60001 w 1019597"/>
                    <a:gd name="connsiteY0" fmla="*/ 0 h 360000"/>
                    <a:gd name="connsiteX1" fmla="*/ 1019597 w 1019597"/>
                    <a:gd name="connsiteY1" fmla="*/ 0 h 360000"/>
                    <a:gd name="connsiteX2" fmla="*/ 1019597 w 1019597"/>
                    <a:gd name="connsiteY2" fmla="*/ 360000 h 360000"/>
                    <a:gd name="connsiteX3" fmla="*/ 60001 w 1019597"/>
                    <a:gd name="connsiteY3" fmla="*/ 360000 h 360000"/>
                    <a:gd name="connsiteX4" fmla="*/ 0 w 1019597"/>
                    <a:gd name="connsiteY4" fmla="*/ 299999 h 360000"/>
                    <a:gd name="connsiteX5" fmla="*/ 0 w 1019597"/>
                    <a:gd name="connsiteY5" fmla="*/ 60001 h 360000"/>
                    <a:gd name="connsiteX6" fmla="*/ 60001 w 1019597"/>
                    <a:gd name="connsiteY6" fmla="*/ 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9597" h="360000">
                      <a:moveTo>
                        <a:pt x="60001" y="0"/>
                      </a:moveTo>
                      <a:lnTo>
                        <a:pt x="1019597" y="0"/>
                      </a:lnTo>
                      <a:lnTo>
                        <a:pt x="1019597" y="360000"/>
                      </a:lnTo>
                      <a:lnTo>
                        <a:pt x="60001" y="360000"/>
                      </a:lnTo>
                      <a:cubicBezTo>
                        <a:pt x="26863" y="360000"/>
                        <a:pt x="0" y="333137"/>
                        <a:pt x="0" y="299999"/>
                      </a:cubicBezTo>
                      <a:lnTo>
                        <a:pt x="0" y="60001"/>
                      </a:lnTo>
                      <a:cubicBezTo>
                        <a:pt x="0" y="26863"/>
                        <a:pt x="26863" y="0"/>
                        <a:pt x="60001" y="0"/>
                      </a:cubicBezTo>
                      <a:close/>
                    </a:path>
                  </a:pathLst>
                </a:custGeom>
                <a:solidFill>
                  <a:srgbClr val="004EA2"/>
                </a:solidFill>
                <a:ln w="6350" cap="flat" cmpd="sng" algn="ctr">
                  <a:solidFill>
                    <a:srgbClr val="004EA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latinLnBrk="0">
                    <a:defRPr/>
                  </a:pPr>
                  <a:endParaRPr lang="ko-KR" altLang="en-US" kern="0">
                    <a:solidFill>
                      <a:prstClr val="white"/>
                    </a:solidFill>
                    <a:latin typeface="나눔바른고딕"/>
                    <a:ea typeface="나눔바른고딕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5241953" y="2772165"/>
                  <a:ext cx="379947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108000" latinLnBrk="0">
                    <a:lnSpc>
                      <a:spcPts val="1200"/>
                    </a:lnSpc>
                    <a:buClr>
                      <a:srgbClr val="0070BA"/>
                    </a:buClr>
                    <a:defRPr/>
                  </a:pPr>
                  <a:r>
                    <a:rPr lang="ko-KR" altLang="en-US" sz="1000" b="1" kern="0" dirty="0">
                      <a:solidFill>
                        <a:schemeClr val="bg1"/>
                      </a:solidFill>
                    </a:rPr>
                    <a:t>적용시기</a:t>
                  </a:r>
                </a:p>
              </p:txBody>
            </p:sp>
          </p:grpSp>
        </p:grpSp>
      </p:grpSp>
      <p:grpSp>
        <p:nvGrpSpPr>
          <p:cNvPr id="102" name="그룹 101"/>
          <p:cNvGrpSpPr/>
          <p:nvPr/>
        </p:nvGrpSpPr>
        <p:grpSpPr>
          <a:xfrm>
            <a:off x="1310810" y="4038124"/>
            <a:ext cx="3276000" cy="288000"/>
            <a:chOff x="540588" y="3491461"/>
            <a:chExt cx="4889192" cy="288000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540588" y="3491461"/>
              <a:ext cx="4889192" cy="288000"/>
            </a:xfrm>
            <a:prstGeom prst="roundRect">
              <a:avLst>
                <a:gd name="adj" fmla="val 19553"/>
              </a:avLst>
            </a:pr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algn="ctr"/>
              <a:endParaRPr lang="ko-KR" altLang="en-US" sz="1100" dirty="0">
                <a:solidFill>
                  <a:srgbClr val="4F81BD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0588" y="3547594"/>
              <a:ext cx="4817184" cy="175048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algn="ctr">
                <a:lnSpc>
                  <a:spcPts val="1500"/>
                </a:lnSpc>
                <a:buClr>
                  <a:srgbClr val="4F81BD"/>
                </a:buClr>
              </a:pPr>
              <a:r>
                <a:rPr lang="ko-KR" altLang="en-US" sz="1100" dirty="0">
                  <a:solidFill>
                    <a:srgbClr val="4F81BD"/>
                  </a:solidFill>
                </a:rPr>
                <a:t>법정 손해배상 제도</a:t>
              </a: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4625092" y="4034559"/>
            <a:ext cx="4248000" cy="288000"/>
            <a:chOff x="540588" y="3491461"/>
            <a:chExt cx="4889192" cy="288000"/>
          </a:xfrm>
        </p:grpSpPr>
        <p:sp>
          <p:nvSpPr>
            <p:cNvPr id="106" name="모서리가 둥근 직사각형 105"/>
            <p:cNvSpPr/>
            <p:nvPr/>
          </p:nvSpPr>
          <p:spPr>
            <a:xfrm>
              <a:off x="540588" y="3491461"/>
              <a:ext cx="4889192" cy="288000"/>
            </a:xfrm>
            <a:prstGeom prst="roundRect">
              <a:avLst>
                <a:gd name="adj" fmla="val 19553"/>
              </a:avLst>
            </a:pr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algn="ctr"/>
              <a:endParaRPr lang="ko-KR" altLang="en-US" sz="1100" dirty="0">
                <a:solidFill>
                  <a:srgbClr val="4F81BD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0588" y="3547594"/>
              <a:ext cx="4817183" cy="175048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algn="ctr">
                <a:lnSpc>
                  <a:spcPts val="1500"/>
                </a:lnSpc>
                <a:buClr>
                  <a:srgbClr val="4F81BD"/>
                </a:buClr>
              </a:pPr>
              <a:r>
                <a:rPr lang="ko-KR" altLang="en-US" sz="1100" dirty="0">
                  <a:solidFill>
                    <a:srgbClr val="4F81BD"/>
                  </a:solidFill>
                </a:rPr>
                <a:t>징벌적 손해배상 제도</a:t>
              </a:r>
            </a:p>
          </p:txBody>
        </p:sp>
      </p:grpSp>
      <p:grpSp>
        <p:nvGrpSpPr>
          <p:cNvPr id="96" name="그룹 95"/>
          <p:cNvGrpSpPr/>
          <p:nvPr/>
        </p:nvGrpSpPr>
        <p:grpSpPr>
          <a:xfrm>
            <a:off x="330880" y="3573016"/>
            <a:ext cx="7049432" cy="288000"/>
            <a:chOff x="540588" y="3491461"/>
            <a:chExt cx="4889192" cy="288000"/>
          </a:xfrm>
        </p:grpSpPr>
        <p:sp>
          <p:nvSpPr>
            <p:cNvPr id="97" name="모서리가 둥근 직사각형 96"/>
            <p:cNvSpPr/>
            <p:nvPr/>
          </p:nvSpPr>
          <p:spPr>
            <a:xfrm>
              <a:off x="540588" y="3491461"/>
              <a:ext cx="4889192" cy="288000"/>
            </a:xfrm>
            <a:prstGeom prst="roundRect">
              <a:avLst>
                <a:gd name="adj" fmla="val 19553"/>
              </a:avLst>
            </a:pr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algn="ctr"/>
              <a:endParaRPr lang="ko-KR" altLang="en-US" sz="1100" dirty="0">
                <a:solidFill>
                  <a:srgbClr val="4F81BD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0588" y="3547594"/>
              <a:ext cx="4817184" cy="192360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indent="-108000">
                <a:lnSpc>
                  <a:spcPts val="1500"/>
                </a:lnSpc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ko-KR" altLang="en-US" sz="1100" b="1" dirty="0">
                  <a:solidFill>
                    <a:srgbClr val="4F81BD"/>
                  </a:solidFill>
                </a:rPr>
                <a:t>법정 손해배상 제도와 징벌적 손해배상 제도 도입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(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제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39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조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,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제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39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조의 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2,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‘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15. 7. 24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개정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, ‘16. 7. 25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시행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) </a:t>
              </a:r>
              <a:endParaRPr lang="ko-KR" altLang="en-US" sz="1100" b="1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340040" y="1736570"/>
            <a:ext cx="7040272" cy="288000"/>
            <a:chOff x="540588" y="3491461"/>
            <a:chExt cx="4889192" cy="288000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540588" y="3491461"/>
              <a:ext cx="4889192" cy="288000"/>
            </a:xfrm>
            <a:prstGeom prst="roundRect">
              <a:avLst>
                <a:gd name="adj" fmla="val 19553"/>
              </a:avLst>
            </a:pr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algn="ctr"/>
              <a:endParaRPr lang="ko-KR" altLang="en-US" sz="1100" dirty="0">
                <a:solidFill>
                  <a:srgbClr val="4F81BD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0588" y="3547594"/>
              <a:ext cx="4817184" cy="175048"/>
            </a:xfrm>
            <a:prstGeom prst="rect">
              <a:avLst/>
            </a:prstGeom>
            <a:noFill/>
          </p:spPr>
          <p:txBody>
            <a:bodyPr wrap="square" lIns="180000" tIns="0" rIns="0" bIns="0" rtlCol="0">
              <a:spAutoFit/>
            </a:bodyPr>
            <a:lstStyle/>
            <a:p>
              <a:pPr indent="-108000">
                <a:lnSpc>
                  <a:spcPts val="1500"/>
                </a:lnSpc>
                <a:buClr>
                  <a:srgbClr val="4F81BD"/>
                </a:buClr>
                <a:buFont typeface="Wingdings" panose="05000000000000000000" pitchFamily="2" charset="2"/>
                <a:buChar char="§"/>
              </a:pPr>
              <a:r>
                <a:rPr lang="ko-KR" altLang="en-US" sz="1100" b="1" dirty="0">
                  <a:solidFill>
                    <a:srgbClr val="4F81BD"/>
                  </a:solidFill>
                </a:rPr>
                <a:t>주민번호 의무적 암호화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 (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제 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24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조의 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2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제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2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항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,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‘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14. 3. 24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개정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, ‘16. 1. 1 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시행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)</a:t>
              </a:r>
              <a:r>
                <a:rPr lang="ko-KR" altLang="en-US" sz="1100" b="1" dirty="0">
                  <a:solidFill>
                    <a:srgbClr val="4F81BD"/>
                  </a:solidFill>
                </a:rPr>
                <a:t> </a:t>
              </a:r>
              <a:r>
                <a:rPr lang="en-US" altLang="ko-KR" sz="1100" b="1" dirty="0">
                  <a:solidFill>
                    <a:srgbClr val="4F81BD"/>
                  </a:solidFill>
                </a:rPr>
                <a:t> </a:t>
              </a:r>
              <a:endParaRPr lang="ko-KR" altLang="en-US" sz="1100" b="1" dirty="0">
                <a:solidFill>
                  <a:srgbClr val="4F81BD"/>
                </a:solidFill>
              </a:endParaRPr>
            </a:p>
          </p:txBody>
        </p:sp>
      </p:grpSp>
      <p:pic>
        <p:nvPicPr>
          <p:cNvPr id="108" name="그림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49530"/>
            <a:ext cx="992124" cy="1552189"/>
          </a:xfrm>
          <a:prstGeom prst="rect">
            <a:avLst/>
          </a:prstGeom>
        </p:spPr>
      </p:pic>
      <p:sp>
        <p:nvSpPr>
          <p:cNvPr id="109" name="타원 108"/>
          <p:cNvSpPr/>
          <p:nvPr/>
        </p:nvSpPr>
        <p:spPr>
          <a:xfrm>
            <a:off x="6732240" y="2241008"/>
            <a:ext cx="1188000" cy="11880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38421" y="2420888"/>
            <a:ext cx="180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ko-KR" altLang="en-US" sz="1200" b="1" spc="-150" dirty="0" err="1">
                <a:solidFill>
                  <a:srgbClr val="1F497D"/>
                </a:solidFill>
                <a:cs typeface="Arial" pitchFamily="34" charset="0"/>
              </a:rPr>
              <a:t>미이행</a:t>
            </a:r>
            <a:r>
              <a:rPr lang="ko-KR" altLang="en-US" sz="1200" b="1" spc="-150" dirty="0">
                <a:solidFill>
                  <a:srgbClr val="1F497D"/>
                </a:solidFill>
                <a:cs typeface="Arial" pitchFamily="34" charset="0"/>
              </a:rPr>
              <a:t> 시 </a:t>
            </a:r>
            <a:endParaRPr lang="en-US" altLang="ko-KR" sz="1200" b="1" spc="-150" dirty="0">
              <a:solidFill>
                <a:srgbClr val="1F497D"/>
              </a:solidFill>
              <a:cs typeface="Arial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US" altLang="ko-KR" sz="1200" b="1" spc="-150" dirty="0">
                <a:solidFill>
                  <a:srgbClr val="1F497D"/>
                </a:solidFill>
                <a:cs typeface="Arial" pitchFamily="34" charset="0"/>
              </a:rPr>
              <a:t>3</a:t>
            </a:r>
            <a:r>
              <a:rPr lang="ko-KR" altLang="en-US" sz="1200" b="1" spc="-150" dirty="0" err="1">
                <a:solidFill>
                  <a:srgbClr val="1F497D"/>
                </a:solidFill>
                <a:cs typeface="Arial" pitchFamily="34" charset="0"/>
              </a:rPr>
              <a:t>천만원</a:t>
            </a:r>
            <a:r>
              <a:rPr lang="ko-KR" altLang="en-US" sz="1200" b="1" spc="-150" dirty="0">
                <a:solidFill>
                  <a:srgbClr val="1F497D"/>
                </a:solidFill>
                <a:cs typeface="Arial" pitchFamily="34" charset="0"/>
              </a:rPr>
              <a:t> 이하</a:t>
            </a:r>
            <a:endParaRPr lang="en-US" altLang="ko-KR" sz="1200" b="1" spc="-150" dirty="0">
              <a:solidFill>
                <a:srgbClr val="1F497D"/>
              </a:solidFill>
              <a:cs typeface="Arial" pitchFamily="34" charset="0"/>
            </a:endParaRPr>
          </a:p>
          <a:p>
            <a:pPr algn="ctr">
              <a:lnSpc>
                <a:spcPts val="1800"/>
              </a:lnSpc>
            </a:pPr>
            <a:r>
              <a:rPr lang="ko-KR" altLang="en-US" sz="1200" b="1" spc="-150" dirty="0">
                <a:solidFill>
                  <a:srgbClr val="1F497D"/>
                </a:solidFill>
                <a:cs typeface="Arial" pitchFamily="34" charset="0"/>
              </a:rPr>
              <a:t>과태료 부과  </a:t>
            </a:r>
            <a:endParaRPr lang="en-US" altLang="ko-KR" sz="1200" b="1" spc="-150" dirty="0">
              <a:solidFill>
                <a:srgbClr val="1F497D"/>
              </a:solidFill>
              <a:cs typeface="Arial" pitchFamily="34" charset="0"/>
            </a:endParaRPr>
          </a:p>
        </p:txBody>
      </p:sp>
      <p:grpSp>
        <p:nvGrpSpPr>
          <p:cNvPr id="115" name="그룹 114"/>
          <p:cNvGrpSpPr/>
          <p:nvPr/>
        </p:nvGrpSpPr>
        <p:grpSpPr>
          <a:xfrm>
            <a:off x="7708748" y="2970764"/>
            <a:ext cx="443424" cy="484956"/>
            <a:chOff x="7164637" y="3961358"/>
            <a:chExt cx="691443" cy="766103"/>
          </a:xfrm>
        </p:grpSpPr>
        <p:pic>
          <p:nvPicPr>
            <p:cNvPr id="116" name="Picture 2" descr="가방, 돈, 재산, 수익, 금융, 달러, 통화, 리치, 현금, 사업, 은행, 예산, 수입, 보증금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382" y="4093132"/>
              <a:ext cx="436698" cy="594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가방, 돈, 재산, 수익, 금융, 달러, 통화, 리치, 현금, 사업, 은행, 예산, 수입, 보증금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637" y="3961358"/>
              <a:ext cx="562873" cy="76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그룹 117"/>
          <p:cNvGrpSpPr/>
          <p:nvPr/>
        </p:nvGrpSpPr>
        <p:grpSpPr>
          <a:xfrm>
            <a:off x="611560" y="2241353"/>
            <a:ext cx="4999703" cy="432000"/>
            <a:chOff x="540000" y="5784185"/>
            <a:chExt cx="4999703" cy="432000"/>
          </a:xfrm>
        </p:grpSpPr>
        <p:sp>
          <p:nvSpPr>
            <p:cNvPr id="139" name="자유형 138"/>
            <p:cNvSpPr/>
            <p:nvPr/>
          </p:nvSpPr>
          <p:spPr>
            <a:xfrm>
              <a:off x="2731391" y="5784185"/>
              <a:ext cx="2808312" cy="432000"/>
            </a:xfrm>
            <a:custGeom>
              <a:avLst/>
              <a:gdLst>
                <a:gd name="connsiteX0" fmla="*/ 0 w 2335941"/>
                <a:gd name="connsiteY0" fmla="*/ 0 h 432000"/>
                <a:gd name="connsiteX1" fmla="*/ 2119941 w 2335941"/>
                <a:gd name="connsiteY1" fmla="*/ 0 h 432000"/>
                <a:gd name="connsiteX2" fmla="*/ 2335941 w 2335941"/>
                <a:gd name="connsiteY2" fmla="*/ 216000 h 432000"/>
                <a:gd name="connsiteX3" fmla="*/ 2119941 w 2335941"/>
                <a:gd name="connsiteY3" fmla="*/ 432000 h 432000"/>
                <a:gd name="connsiteX4" fmla="*/ 0 w 2335941"/>
                <a:gd name="connsiteY4" fmla="*/ 432000 h 432000"/>
                <a:gd name="connsiteX5" fmla="*/ 0 w 2335941"/>
                <a:gd name="connsiteY5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5941" h="432000">
                  <a:moveTo>
                    <a:pt x="0" y="0"/>
                  </a:moveTo>
                  <a:lnTo>
                    <a:pt x="2119941" y="0"/>
                  </a:lnTo>
                  <a:cubicBezTo>
                    <a:pt x="2239235" y="0"/>
                    <a:pt x="2335941" y="96706"/>
                    <a:pt x="2335941" y="216000"/>
                  </a:cubicBezTo>
                  <a:cubicBezTo>
                    <a:pt x="2335941" y="335294"/>
                    <a:pt x="2239235" y="432000"/>
                    <a:pt x="2119941" y="432000"/>
                  </a:cubicBez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36000" rIns="0" bIns="0" rtlCol="0" anchor="ctr"/>
            <a:lstStyle/>
            <a:p>
              <a:r>
                <a:rPr lang="en-US" altLang="ko-KR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‘16.12.31. </a:t>
              </a:r>
              <a:r>
                <a:rPr lang="ko-KR" altLang="en-US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까지 암호화</a:t>
              </a:r>
              <a:r>
                <a:rPr lang="en-US" altLang="ko-KR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(‘17.1.1. </a:t>
              </a:r>
              <a:r>
                <a:rPr lang="ko-KR" altLang="en-US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적용</a:t>
              </a:r>
              <a:r>
                <a:rPr lang="en-US" altLang="ko-KR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)</a:t>
              </a:r>
              <a:r>
                <a:rPr lang="ko-KR" altLang="en-US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 </a:t>
              </a:r>
              <a:endParaRPr lang="en-US" altLang="ko-KR" sz="11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40" name="자유형 139"/>
            <p:cNvSpPr/>
            <p:nvPr/>
          </p:nvSpPr>
          <p:spPr>
            <a:xfrm>
              <a:off x="540000" y="5784185"/>
              <a:ext cx="2191391" cy="432000"/>
            </a:xfrm>
            <a:custGeom>
              <a:avLst/>
              <a:gdLst>
                <a:gd name="connsiteX0" fmla="*/ 216000 w 1588059"/>
                <a:gd name="connsiteY0" fmla="*/ 0 h 432000"/>
                <a:gd name="connsiteX1" fmla="*/ 1588059 w 1588059"/>
                <a:gd name="connsiteY1" fmla="*/ 0 h 432000"/>
                <a:gd name="connsiteX2" fmla="*/ 1588059 w 1588059"/>
                <a:gd name="connsiteY2" fmla="*/ 432000 h 432000"/>
                <a:gd name="connsiteX3" fmla="*/ 216000 w 1588059"/>
                <a:gd name="connsiteY3" fmla="*/ 432000 h 432000"/>
                <a:gd name="connsiteX4" fmla="*/ 0 w 1588059"/>
                <a:gd name="connsiteY4" fmla="*/ 216000 h 432000"/>
                <a:gd name="connsiteX5" fmla="*/ 216000 w 1588059"/>
                <a:gd name="connsiteY5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059" h="432000">
                  <a:moveTo>
                    <a:pt x="216000" y="0"/>
                  </a:moveTo>
                  <a:lnTo>
                    <a:pt x="1588059" y="0"/>
                  </a:lnTo>
                  <a:lnTo>
                    <a:pt x="1588059" y="432000"/>
                  </a:lnTo>
                  <a:lnTo>
                    <a:pt x="216000" y="432000"/>
                  </a:lnTo>
                  <a:cubicBezTo>
                    <a:pt x="96706" y="432000"/>
                    <a:pt x="0" y="335294"/>
                    <a:pt x="0" y="216000"/>
                  </a:cubicBezTo>
                  <a:cubicBezTo>
                    <a:pt x="0" y="96706"/>
                    <a:pt x="96706" y="0"/>
                    <a:pt x="216000" y="0"/>
                  </a:cubicBezTo>
                  <a:close/>
                </a:path>
              </a:pathLst>
            </a:custGeom>
            <a:solidFill>
              <a:srgbClr val="0070BA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" rIns="0" bIns="0" rtlCol="0" anchor="ctr"/>
            <a:lstStyle/>
            <a:p>
              <a:pPr>
                <a:lnSpc>
                  <a:spcPts val="1400"/>
                </a:lnSpc>
              </a:pPr>
              <a:r>
                <a:rPr lang="en-US" altLang="ko-KR" sz="1100" dirty="0">
                  <a:solidFill>
                    <a:prstClr val="white"/>
                  </a:solidFill>
                </a:rPr>
                <a:t>100</a:t>
              </a:r>
              <a:r>
                <a:rPr lang="ko-KR" altLang="en-US" sz="1100" dirty="0" err="1">
                  <a:solidFill>
                    <a:prstClr val="white"/>
                  </a:solidFill>
                </a:rPr>
                <a:t>만명</a:t>
              </a:r>
              <a:r>
                <a:rPr lang="ko-KR" altLang="en-US" sz="1100" dirty="0">
                  <a:solidFill>
                    <a:prstClr val="white"/>
                  </a:solidFill>
                </a:rPr>
                <a:t> 미만 주민번호 보관 </a:t>
              </a:r>
            </a:p>
          </p:txBody>
        </p:sp>
      </p:grpSp>
      <p:grpSp>
        <p:nvGrpSpPr>
          <p:cNvPr id="141" name="그룹 140"/>
          <p:cNvGrpSpPr/>
          <p:nvPr/>
        </p:nvGrpSpPr>
        <p:grpSpPr>
          <a:xfrm>
            <a:off x="611560" y="2914193"/>
            <a:ext cx="4999703" cy="432000"/>
            <a:chOff x="540000" y="5784185"/>
            <a:chExt cx="4999703" cy="432000"/>
          </a:xfrm>
        </p:grpSpPr>
        <p:sp>
          <p:nvSpPr>
            <p:cNvPr id="142" name="자유형 141"/>
            <p:cNvSpPr/>
            <p:nvPr/>
          </p:nvSpPr>
          <p:spPr>
            <a:xfrm>
              <a:off x="2731391" y="5784185"/>
              <a:ext cx="2808312" cy="432000"/>
            </a:xfrm>
            <a:custGeom>
              <a:avLst/>
              <a:gdLst>
                <a:gd name="connsiteX0" fmla="*/ 0 w 2335941"/>
                <a:gd name="connsiteY0" fmla="*/ 0 h 432000"/>
                <a:gd name="connsiteX1" fmla="*/ 2119941 w 2335941"/>
                <a:gd name="connsiteY1" fmla="*/ 0 h 432000"/>
                <a:gd name="connsiteX2" fmla="*/ 2335941 w 2335941"/>
                <a:gd name="connsiteY2" fmla="*/ 216000 h 432000"/>
                <a:gd name="connsiteX3" fmla="*/ 2119941 w 2335941"/>
                <a:gd name="connsiteY3" fmla="*/ 432000 h 432000"/>
                <a:gd name="connsiteX4" fmla="*/ 0 w 2335941"/>
                <a:gd name="connsiteY4" fmla="*/ 432000 h 432000"/>
                <a:gd name="connsiteX5" fmla="*/ 0 w 2335941"/>
                <a:gd name="connsiteY5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5941" h="432000">
                  <a:moveTo>
                    <a:pt x="0" y="0"/>
                  </a:moveTo>
                  <a:lnTo>
                    <a:pt x="2119941" y="0"/>
                  </a:lnTo>
                  <a:cubicBezTo>
                    <a:pt x="2239235" y="0"/>
                    <a:pt x="2335941" y="96706"/>
                    <a:pt x="2335941" y="216000"/>
                  </a:cubicBezTo>
                  <a:cubicBezTo>
                    <a:pt x="2335941" y="335294"/>
                    <a:pt x="2239235" y="432000"/>
                    <a:pt x="2119941" y="432000"/>
                  </a:cubicBez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8000" tIns="36000" rIns="0" bIns="0" rtlCol="0" anchor="ctr"/>
            <a:lstStyle/>
            <a:p>
              <a:r>
                <a:rPr lang="en-US" altLang="ko-KR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‘17.12.31. </a:t>
              </a:r>
              <a:r>
                <a:rPr lang="ko-KR" altLang="en-US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까지 암호화</a:t>
              </a:r>
              <a:r>
                <a:rPr lang="en-US" altLang="ko-KR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(‘18.1.1. </a:t>
              </a:r>
              <a:r>
                <a:rPr lang="ko-KR" altLang="en-US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적용</a:t>
              </a:r>
              <a:r>
                <a:rPr lang="en-US" altLang="ko-KR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)</a:t>
              </a:r>
              <a:r>
                <a:rPr lang="ko-KR" altLang="en-US" sz="11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Arial" pitchFamily="34" charset="0"/>
                </a:rPr>
                <a:t> </a:t>
              </a:r>
              <a:endParaRPr lang="en-US" altLang="ko-KR" sz="1100" dirty="0">
                <a:solidFill>
                  <a:prstClr val="black">
                    <a:lumMod val="85000"/>
                    <a:lumOff val="1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43" name="자유형 142"/>
            <p:cNvSpPr/>
            <p:nvPr/>
          </p:nvSpPr>
          <p:spPr>
            <a:xfrm>
              <a:off x="540000" y="5784185"/>
              <a:ext cx="2191391" cy="432000"/>
            </a:xfrm>
            <a:custGeom>
              <a:avLst/>
              <a:gdLst>
                <a:gd name="connsiteX0" fmla="*/ 216000 w 1588059"/>
                <a:gd name="connsiteY0" fmla="*/ 0 h 432000"/>
                <a:gd name="connsiteX1" fmla="*/ 1588059 w 1588059"/>
                <a:gd name="connsiteY1" fmla="*/ 0 h 432000"/>
                <a:gd name="connsiteX2" fmla="*/ 1588059 w 1588059"/>
                <a:gd name="connsiteY2" fmla="*/ 432000 h 432000"/>
                <a:gd name="connsiteX3" fmla="*/ 216000 w 1588059"/>
                <a:gd name="connsiteY3" fmla="*/ 432000 h 432000"/>
                <a:gd name="connsiteX4" fmla="*/ 0 w 1588059"/>
                <a:gd name="connsiteY4" fmla="*/ 216000 h 432000"/>
                <a:gd name="connsiteX5" fmla="*/ 216000 w 1588059"/>
                <a:gd name="connsiteY5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8059" h="432000">
                  <a:moveTo>
                    <a:pt x="216000" y="0"/>
                  </a:moveTo>
                  <a:lnTo>
                    <a:pt x="1588059" y="0"/>
                  </a:lnTo>
                  <a:lnTo>
                    <a:pt x="1588059" y="432000"/>
                  </a:lnTo>
                  <a:lnTo>
                    <a:pt x="216000" y="432000"/>
                  </a:lnTo>
                  <a:cubicBezTo>
                    <a:pt x="96706" y="432000"/>
                    <a:pt x="0" y="335294"/>
                    <a:pt x="0" y="216000"/>
                  </a:cubicBezTo>
                  <a:cubicBezTo>
                    <a:pt x="0" y="96706"/>
                    <a:pt x="96706" y="0"/>
                    <a:pt x="216000" y="0"/>
                  </a:cubicBezTo>
                  <a:close/>
                </a:path>
              </a:pathLst>
            </a:custGeom>
            <a:solidFill>
              <a:srgbClr val="0070BA"/>
            </a:solidFill>
            <a:ln w="6350">
              <a:solidFill>
                <a:srgbClr val="0070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" rIns="0" bIns="0" rtlCol="0" anchor="ctr"/>
            <a:lstStyle/>
            <a:p>
              <a:pPr>
                <a:lnSpc>
                  <a:spcPts val="1400"/>
                </a:lnSpc>
              </a:pPr>
              <a:r>
                <a:rPr lang="en-US" altLang="ko-KR" sz="1100" b="1" dirty="0">
                  <a:solidFill>
                    <a:prstClr val="white"/>
                  </a:solidFill>
                </a:rPr>
                <a:t>100</a:t>
              </a:r>
              <a:r>
                <a:rPr lang="ko-KR" altLang="en-US" sz="1100" b="1" dirty="0" err="1">
                  <a:solidFill>
                    <a:prstClr val="white"/>
                  </a:solidFill>
                </a:rPr>
                <a:t>만명</a:t>
              </a:r>
              <a:r>
                <a:rPr lang="ko-KR" altLang="en-US" sz="1100" b="1" dirty="0">
                  <a:solidFill>
                    <a:prstClr val="white"/>
                  </a:solidFill>
                </a:rPr>
                <a:t> 이상 주민번호 보관 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5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7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494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Ⅰ-3</a:t>
            </a:r>
            <a:r>
              <a:rPr lang="en-US" altLang="ko-KR" sz="2400" b="1" spc="-15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r>
              <a:rPr kumimoji="0" lang="en-US" altLang="ko-KR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개인정보 비식별화 조치 가이드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9" y="1845345"/>
            <a:ext cx="4701066" cy="4247951"/>
          </a:xfrm>
          <a:prstGeom prst="rect">
            <a:avLst/>
          </a:prstGeom>
        </p:spPr>
      </p:pic>
      <p:grpSp>
        <p:nvGrpSpPr>
          <p:cNvPr id="113" name="그룹 112"/>
          <p:cNvGrpSpPr/>
          <p:nvPr/>
        </p:nvGrpSpPr>
        <p:grpSpPr>
          <a:xfrm>
            <a:off x="611960" y="1349673"/>
            <a:ext cx="3600000" cy="306744"/>
            <a:chOff x="4824250" y="4358933"/>
            <a:chExt cx="3600000" cy="252000"/>
          </a:xfrm>
        </p:grpSpPr>
        <p:sp>
          <p:nvSpPr>
            <p:cNvPr id="114" name="모서리가 둥근 직사각형 113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>
              <a:normAutofit fontScale="85000" lnSpcReduction="10000"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-3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추진배경</a:t>
              </a:r>
            </a:p>
          </p:txBody>
        </p:sp>
        <p:sp>
          <p:nvSpPr>
            <p:cNvPr id="119" name="타원 118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  <p:sp>
          <p:nvSpPr>
            <p:cNvPr id="120" name="타원 119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/>
                <a:ea typeface="나눔바른고딕"/>
                <a:cs typeface="+mn-cs"/>
              </a:endParaRPr>
            </a:p>
          </p:txBody>
        </p:sp>
      </p:grpSp>
      <p:sp>
        <p:nvSpPr>
          <p:cNvPr id="121" name="모서리가 둥근 직사각형 120"/>
          <p:cNvSpPr/>
          <p:nvPr/>
        </p:nvSpPr>
        <p:spPr>
          <a:xfrm>
            <a:off x="179792" y="1095193"/>
            <a:ext cx="4825853" cy="5070111"/>
          </a:xfrm>
          <a:prstGeom prst="roundRect">
            <a:avLst>
              <a:gd name="adj" fmla="val 3358"/>
            </a:avLst>
          </a:prstGeom>
          <a:noFill/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093" y="1349673"/>
            <a:ext cx="3228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9386" y="1181512"/>
            <a:ext cx="24160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prstClr val="white"/>
                </a:solidFill>
              </a:rPr>
              <a:t>Ⅱ. </a:t>
            </a:r>
            <a:r>
              <a:rPr lang="ko-KR" altLang="en-US" sz="2500" b="1" dirty="0">
                <a:solidFill>
                  <a:prstClr val="white"/>
                </a:solidFill>
              </a:rPr>
              <a:t>솔루션 개요</a:t>
            </a:r>
          </a:p>
        </p:txBody>
      </p:sp>
    </p:spTree>
    <p:extLst>
      <p:ext uri="{BB962C8B-B14F-4D97-AF65-F5344CB8AC3E}">
        <p14:creationId xmlns:p14="http://schemas.microsoft.com/office/powerpoint/2010/main" val="350738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1" y="332656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>
                <a:solidFill>
                  <a:prstClr val="white"/>
                </a:solidFill>
              </a:rPr>
              <a:t>Ⅱ-1. </a:t>
            </a:r>
            <a:r>
              <a:rPr lang="ko-KR" altLang="en-US" sz="2400" b="1" spc="-150" dirty="0">
                <a:solidFill>
                  <a:prstClr val="white"/>
                </a:solidFill>
              </a:rPr>
              <a:t>솔루션 개요</a:t>
            </a:r>
          </a:p>
        </p:txBody>
      </p:sp>
      <p:sp>
        <p:nvSpPr>
          <p:cNvPr id="10" name="AutoShape 14" descr="넥슨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AutoShape 16" descr="넥슨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" name="AutoShape 18" descr="넥슨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792" y="3250740"/>
            <a:ext cx="8784000" cy="3130588"/>
          </a:xfrm>
          <a:prstGeom prst="roundRect">
            <a:avLst>
              <a:gd name="adj" fmla="val 428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633">
              <a:solidFill>
                <a:prstClr val="white"/>
              </a:solidFill>
            </a:endParaRPr>
          </a:p>
        </p:txBody>
      </p:sp>
      <p:pic>
        <p:nvPicPr>
          <p:cNvPr id="18" name="Picture 3" descr="C:\Users\cjchae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89" y="3430358"/>
            <a:ext cx="4635569" cy="28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모서리가 둥근 직사각형 20"/>
          <p:cNvSpPr/>
          <p:nvPr/>
        </p:nvSpPr>
        <p:spPr>
          <a:xfrm>
            <a:off x="179792" y="1124744"/>
            <a:ext cx="8784000" cy="1512168"/>
          </a:xfrm>
          <a:prstGeom prst="roundRect">
            <a:avLst>
              <a:gd name="adj" fmla="val 3358"/>
            </a:avLst>
          </a:prstGeom>
          <a:solidFill>
            <a:schemeClr val="bg1"/>
          </a:solidFill>
          <a:ln w="3175">
            <a:solidFill>
              <a:srgbClr val="CAD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latinLnBrk="0"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ko-KR" dirty="0">
              <a:solidFill>
                <a:prstClr val="black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30880" y="1250048"/>
            <a:ext cx="3600000" cy="306744"/>
            <a:chOff x="4824250" y="4358933"/>
            <a:chExt cx="3600000" cy="252000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/>
            <a:lstStyle/>
            <a:p>
              <a:pPr algn="ctr" latinLnBrk="0">
                <a:lnSpc>
                  <a:spcPts val="1400"/>
                </a:lnSpc>
                <a:defRPr/>
              </a:pPr>
              <a:r>
                <a:rPr lang="ko-KR" altLang="en-US" sz="1500" b="1" kern="0" spc="-30" dirty="0">
                  <a:solidFill>
                    <a:prstClr val="white"/>
                  </a:solidFill>
                </a:rPr>
                <a:t>개요</a:t>
              </a:r>
            </a:p>
          </p:txBody>
        </p:sp>
        <p:sp>
          <p:nvSpPr>
            <p:cNvPr id="24" name="타원 23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9792" y="1530101"/>
            <a:ext cx="8460680" cy="97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ts val="24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black"/>
                </a:solidFill>
              </a:rPr>
              <a:t>전자문서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ko-KR" altLang="en-US" sz="1400" dirty="0">
                <a:solidFill>
                  <a:prstClr val="black"/>
                </a:solidFill>
              </a:rPr>
              <a:t>아래아한글</a:t>
            </a:r>
            <a:r>
              <a:rPr lang="en-US" altLang="ko-KR" sz="1400" dirty="0">
                <a:solidFill>
                  <a:prstClr val="black"/>
                </a:solidFill>
              </a:rPr>
              <a:t>, MS-WORD, EXCEL, TEXT </a:t>
            </a:r>
            <a:r>
              <a:rPr lang="ko-KR" altLang="en-US" sz="1400" dirty="0">
                <a:solidFill>
                  <a:prstClr val="black"/>
                </a:solidFill>
              </a:rPr>
              <a:t>등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  <a:r>
              <a:rPr lang="ko-KR" altLang="en-US" sz="1400" dirty="0">
                <a:solidFill>
                  <a:prstClr val="black"/>
                </a:solidFill>
              </a:rPr>
              <a:t>와 전자문서를 스캔한 이미지문서</a:t>
            </a:r>
            <a:r>
              <a:rPr lang="en-US" altLang="ko-KR" sz="1400" dirty="0">
                <a:solidFill>
                  <a:prstClr val="black"/>
                </a:solidFill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</a:rPr>
              <a:t>jpg,pdf,tiff</a:t>
            </a:r>
            <a:r>
              <a:rPr lang="en-US" altLang="ko-KR" sz="1400">
                <a:solidFill>
                  <a:prstClr val="black"/>
                </a:solidFill>
              </a:rPr>
              <a:t>) </a:t>
            </a:r>
            <a:r>
              <a:rPr lang="ko-KR" altLang="en-US" sz="1400">
                <a:solidFill>
                  <a:prstClr val="black"/>
                </a:solidFill>
              </a:rPr>
              <a:t>안에 </a:t>
            </a:r>
            <a:r>
              <a:rPr lang="ko-KR" altLang="en-US" sz="1400" dirty="0">
                <a:solidFill>
                  <a:prstClr val="black"/>
                </a:solidFill>
              </a:rPr>
              <a:t>있는 </a:t>
            </a:r>
            <a:r>
              <a:rPr lang="ko-KR" altLang="en-US" sz="1400" b="1" dirty="0">
                <a:solidFill>
                  <a:srgbClr val="FF0000"/>
                </a:solidFill>
              </a:rPr>
              <a:t>개인정보</a:t>
            </a:r>
            <a:r>
              <a:rPr lang="en-US" altLang="ko-KR" sz="1400" b="1" dirty="0">
                <a:solidFill>
                  <a:srgbClr val="FF0000"/>
                </a:solidFill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</a:rPr>
              <a:t>주민번호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여권번호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금융정보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전화번호</a:t>
            </a:r>
            <a:r>
              <a:rPr lang="en-US" altLang="ko-KR" sz="1400" b="1" dirty="0">
                <a:solidFill>
                  <a:srgbClr val="FF0000"/>
                </a:solidFill>
              </a:rPr>
              <a:t>, E-mail, </a:t>
            </a:r>
            <a:r>
              <a:rPr lang="ko-KR" altLang="en-US" sz="1400" b="1" dirty="0">
                <a:solidFill>
                  <a:srgbClr val="FF0000"/>
                </a:solidFill>
              </a:rPr>
              <a:t>주소 등</a:t>
            </a:r>
            <a:r>
              <a:rPr lang="en-US" altLang="ko-KR" sz="1400" b="1" dirty="0">
                <a:solidFill>
                  <a:srgbClr val="FF0000"/>
                </a:solidFill>
              </a:rPr>
              <a:t>)</a:t>
            </a:r>
            <a:r>
              <a:rPr lang="ko-KR" altLang="en-US" sz="1400" b="1" dirty="0">
                <a:solidFill>
                  <a:srgbClr val="FF0000"/>
                </a:solidFill>
              </a:rPr>
              <a:t>를 검출</a:t>
            </a:r>
            <a:r>
              <a:rPr lang="ko-KR" altLang="en-US" sz="1400" dirty="0">
                <a:solidFill>
                  <a:prstClr val="black"/>
                </a:solidFill>
              </a:rPr>
              <a:t>하고 해당 개인정보에 대하여 </a:t>
            </a:r>
            <a:r>
              <a:rPr lang="ko-KR" altLang="en-US" sz="1400" b="1" dirty="0">
                <a:solidFill>
                  <a:srgbClr val="FF0000"/>
                </a:solidFill>
              </a:rPr>
              <a:t>비식별화</a:t>
            </a:r>
            <a:r>
              <a:rPr lang="en-US" altLang="ko-KR" sz="1400" b="1" dirty="0">
                <a:solidFill>
                  <a:srgbClr val="FF0000"/>
                </a:solidFill>
              </a:rPr>
              <a:t>(</a:t>
            </a:r>
            <a:r>
              <a:rPr lang="ko-KR" altLang="en-US" sz="1400" b="1" dirty="0">
                <a:solidFill>
                  <a:srgbClr val="FF0000"/>
                </a:solidFill>
              </a:rPr>
              <a:t>마스킹</a:t>
            </a:r>
            <a:r>
              <a:rPr lang="en-US" altLang="ko-KR" sz="1400" b="1" dirty="0">
                <a:solidFill>
                  <a:srgbClr val="FF0000"/>
                </a:solidFill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</a:rPr>
              <a:t>삭제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등</a:t>
            </a:r>
            <a:r>
              <a:rPr lang="en-US" altLang="ko-KR" sz="1400" b="1" dirty="0">
                <a:solidFill>
                  <a:srgbClr val="FF0000"/>
                </a:solidFill>
              </a:rPr>
              <a:t>)</a:t>
            </a:r>
            <a:r>
              <a:rPr lang="ko-KR" altLang="en-US" sz="1400" dirty="0">
                <a:solidFill>
                  <a:prstClr val="black"/>
                </a:solidFill>
              </a:rPr>
              <a:t>하는 솔루션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330880" y="2852936"/>
            <a:ext cx="3600000" cy="306744"/>
            <a:chOff x="4824250" y="4358933"/>
            <a:chExt cx="3600000" cy="252000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4824250" y="4358933"/>
              <a:ext cx="3600000" cy="252000"/>
            </a:xfrm>
            <a:prstGeom prst="roundRect">
              <a:avLst>
                <a:gd name="adj" fmla="val 50000"/>
              </a:avLst>
            </a:prstGeom>
            <a:solidFill>
              <a:srgbClr val="0070B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10800" rIns="0" bIns="0" rtlCol="0" anchor="ctr"/>
            <a:lstStyle/>
            <a:p>
              <a:pPr algn="ctr" latinLnBrk="0">
                <a:lnSpc>
                  <a:spcPts val="1400"/>
                </a:lnSpc>
                <a:defRPr/>
              </a:pPr>
              <a:r>
                <a:rPr lang="ko-KR" altLang="en-US" sz="1500" b="1" kern="0" spc="-30" dirty="0">
                  <a:solidFill>
                    <a:prstClr val="white"/>
                  </a:solidFill>
                </a:rPr>
                <a:t>검사 프로세스</a:t>
              </a:r>
            </a:p>
          </p:txBody>
        </p:sp>
        <p:sp>
          <p:nvSpPr>
            <p:cNvPr id="30" name="타원 29"/>
            <p:cNvSpPr/>
            <p:nvPr/>
          </p:nvSpPr>
          <p:spPr>
            <a:xfrm>
              <a:off x="4902381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8172362" y="4431120"/>
              <a:ext cx="144000" cy="11830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prstClr val="white"/>
                </a:solidFill>
                <a:latin typeface="나눔바른고딕"/>
                <a:ea typeface="나눔바른고딕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844348" y="65253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prstClr val="white"/>
                </a:solidFill>
              </a:rPr>
              <a:t>9</a:t>
            </a:r>
            <a:endParaRPr lang="ko-KR" altLang="en-US" sz="1000" dirty="0">
              <a:solidFill>
                <a:prstClr val="white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10E5D8A-17DA-43D5-9F7F-FC22D5A50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0" y="3573016"/>
            <a:ext cx="3396720" cy="252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59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1771</Words>
  <Application>Microsoft Office PowerPoint</Application>
  <PresentationFormat>화면 슬라이드 쇼(4:3)</PresentationFormat>
  <Paragraphs>429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나눔바른고딕</vt:lpstr>
      <vt:lpstr>맑은 고딕</vt:lpstr>
      <vt:lpstr>바탕</vt:lpstr>
      <vt:lpstr>-윤고딕330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kim roy</cp:lastModifiedBy>
  <cp:revision>132</cp:revision>
  <dcterms:created xsi:type="dcterms:W3CDTF">2016-11-18T08:23:10Z</dcterms:created>
  <dcterms:modified xsi:type="dcterms:W3CDTF">2019-10-22T00:41:11Z</dcterms:modified>
</cp:coreProperties>
</file>